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19" r:id="rId5"/>
  </p:sldMasterIdLst>
  <p:notesMasterIdLst>
    <p:notesMasterId r:id="rId25"/>
  </p:notesMasterIdLst>
  <p:handoutMasterIdLst>
    <p:handoutMasterId r:id="rId26"/>
  </p:handoutMasterIdLst>
  <p:sldIdLst>
    <p:sldId id="256" r:id="rId6"/>
    <p:sldId id="281" r:id="rId7"/>
    <p:sldId id="279" r:id="rId8"/>
    <p:sldId id="267" r:id="rId9"/>
    <p:sldId id="269" r:id="rId10"/>
    <p:sldId id="278" r:id="rId11"/>
    <p:sldId id="268" r:id="rId12"/>
    <p:sldId id="280" r:id="rId13"/>
    <p:sldId id="283" r:id="rId14"/>
    <p:sldId id="284" r:id="rId15"/>
    <p:sldId id="285" r:id="rId16"/>
    <p:sldId id="286" r:id="rId17"/>
    <p:sldId id="287" r:id="rId18"/>
    <p:sldId id="288" r:id="rId19"/>
    <p:sldId id="291" r:id="rId20"/>
    <p:sldId id="271" r:id="rId21"/>
    <p:sldId id="277" r:id="rId22"/>
    <p:sldId id="273" r:id="rId23"/>
    <p:sldId id="292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7ED"/>
    <a:srgbClr val="546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6" autoAdjust="0"/>
    <p:restoredTop sz="86450"/>
  </p:normalViewPr>
  <p:slideViewPr>
    <p:cSldViewPr snapToGrid="0" snapToObjects="1">
      <p:cViewPr varScale="1">
        <p:scale>
          <a:sx n="145" d="100"/>
          <a:sy n="145" d="100"/>
        </p:scale>
        <p:origin x="2988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7" d="100"/>
          <a:sy n="127" d="100"/>
        </p:scale>
        <p:origin x="304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9D317E2-89CF-BF42-AE9F-1E591F3FE6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4C057F-DD8E-3C49-A2E7-A6D6ECD66F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7569D-5793-854B-AD14-A4A92002595E}" type="datetimeFigureOut">
              <a:rPr lang="nl-NL" smtClean="0"/>
              <a:t>9-5-2022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864519D-1C87-FD4B-B00A-2DA94782ED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08F263-2994-7B4C-82A2-4CDFFA4B0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4E908-F265-BD4B-9820-E8CE97EAAC2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231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B1B7-C8F7-8843-BF43-280387B2B40F}" type="datetimeFigureOut">
              <a:rPr lang="nl-NL" smtClean="0"/>
              <a:t>9-5-2022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C5874-2264-DB45-A455-DDA96B8CCAE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39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83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For decades now, </a:t>
            </a:r>
            <a:r>
              <a:rPr lang="en-GB" dirty="0" err="1"/>
              <a:t>cooperations</a:t>
            </a:r>
            <a:r>
              <a:rPr lang="en-GB" dirty="0"/>
              <a:t> have been changing from a hierarchical approach to project management to being more collaborative as knowledge work, or expertise, becomes more important.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the </a:t>
            </a:r>
            <a:r>
              <a:rPr lang="en-GB" dirty="0" err="1"/>
              <a:t>center</a:t>
            </a:r>
            <a:r>
              <a:rPr lang="en-GB" dirty="0"/>
              <a:t> of </a:t>
            </a:r>
            <a:r>
              <a:rPr lang="en-NL" dirty="0"/>
              <a:t>the </a:t>
            </a:r>
            <a:r>
              <a:rPr lang="en-GB" dirty="0"/>
              <a:t>increased globalisation and complexity is the need for flexibility in order to be able to adjust constantly to emerging challenges and opportunities.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need to distribute responsibility and initiative </a:t>
            </a:r>
            <a:r>
              <a:rPr lang="en-NL" dirty="0"/>
              <a:t>to facilitate </a:t>
            </a:r>
            <a:r>
              <a:rPr lang="en-GB" dirty="0"/>
              <a:t>adaptation is at heart of Agile project management.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dirty="0"/>
              <a:t>Over the years, a</a:t>
            </a:r>
            <a:r>
              <a:rPr lang="en-GB" dirty="0" err="1"/>
              <a:t>gile</a:t>
            </a:r>
            <a:r>
              <a:rPr lang="en-GB" dirty="0"/>
              <a:t> project management has proven to be a useful tool for both team members and project managers alike in today’s complex and uncertain world.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097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88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Phrase as emphasis on.</a:t>
            </a:r>
          </a:p>
          <a:p>
            <a:endParaRPr lang="en-NL" dirty="0"/>
          </a:p>
          <a:p>
            <a:r>
              <a:rPr lang="en-NL" dirty="0"/>
              <a:t>Questions?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6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You don’t have to read those documents but feel free if you’re interested in the data consultant/translator role!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873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dirty="0"/>
              <a:t>Questions about this?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dirty="0"/>
              <a:t>Look at it later during the project and when trying to solve problems!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173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dirty="0"/>
              <a:t>Ask for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L" dirty="0"/>
              <a:t>Look at it later during the project and when trying to solve problems!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253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sz="1200" dirty="0">
                <a:sym typeface="Wingdings" panose="05000000000000000000" pitchFamily="2" charset="2"/>
              </a:rPr>
              <a:t>Clear cut? How do you think this would interact with project phases/progress?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5874-2264-DB45-A455-DDA96B8CCAE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05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A6C8C274-345F-C24F-B914-9D57A4FC4BF7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46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9C85429B-7EB3-084A-A4F2-852F584DF39D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0"/>
            <a:ext cx="1357004" cy="1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98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ISURE EV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76B00DB6-5B71-E84F-BC2E-BED7F0E7F3EC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3525"/>
            <a:ext cx="1357004" cy="15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55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IST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FD12A8D7-D751-9541-9AE7-BF53D0FEBC02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0"/>
            <a:ext cx="1357004" cy="1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36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448D5C6B-2343-F24D-8098-49B80807734D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0"/>
            <a:ext cx="1357004" cy="1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31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URIS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E1503BD7-7D4E-034E-A73D-34A96F7C2B9E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0"/>
            <a:ext cx="1357004" cy="1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4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WN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4CE7ED-B6C7-5F49-A328-1F510803E5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625" y="0"/>
            <a:ext cx="11509375" cy="5457825"/>
          </a:xfrm>
          <a:solidFill>
            <a:schemeClr val="bg1">
              <a:alpha val="0"/>
            </a:schemeClr>
          </a:solidFill>
        </p:spPr>
        <p:txBody>
          <a:bodyPr tIns="1080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C9B625D9-B9EE-6E45-88E2-4D1C6CB4222C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013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ONE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7ECE7121-FBD5-B04C-9051-955FACEB8C14}" type="datetime2">
              <a:rPr lang="nl-NL" smtClean="0"/>
              <a:t>maandag 9 mei 2022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&lt;</a:t>
            </a:r>
            <a:r>
              <a:rPr lang="nl-NL" dirty="0" err="1"/>
              <a:t>Optional</a:t>
            </a:r>
            <a:r>
              <a:rPr lang="nl-NL" dirty="0"/>
              <a:t>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9E194CE-1199-B444-9E43-C863C6A948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882" y="1399343"/>
            <a:ext cx="11144922" cy="471498"/>
          </a:xfrm>
          <a:prstGeom prst="rect">
            <a:avLst/>
          </a:prstGeom>
        </p:spPr>
        <p:txBody>
          <a:bodyPr/>
          <a:lstStyle>
            <a:lvl1pPr>
              <a:defRPr sz="3000" b="0" baseline="0">
                <a:solidFill>
                  <a:srgbClr val="00B7EE"/>
                </a:solidFill>
                <a:latin typeface="Open Sans SemiBold" panose="020B0606030504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897C773-B67B-E142-9E01-29A0177E2F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7882" y="1881858"/>
            <a:ext cx="11144920" cy="3735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9" name="Titel 18">
            <a:extLst>
              <a:ext uri="{FF2B5EF4-FFF2-40B4-BE49-F238E27FC236}">
                <a16:creationId xmlns:a16="http://schemas.microsoft.com/office/drawing/2014/main" id="{6E37925F-CA59-EA4B-87ED-B4446264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412477"/>
            <a:ext cx="11144922" cy="86768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2737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9D076CE5-49C4-1047-90C9-08077C54E025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1268AB72-F30A-4844-AFAE-20251F3B1D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7882" y="1471381"/>
            <a:ext cx="11144922" cy="4154984"/>
          </a:xfrm>
          <a:prstGeom prst="rect">
            <a:avLst/>
          </a:prstGeom>
        </p:spPr>
        <p:txBody>
          <a:bodyPr>
            <a:noAutofit/>
          </a:bodyPr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4" name="Titel 18">
            <a:extLst>
              <a:ext uri="{FF2B5EF4-FFF2-40B4-BE49-F238E27FC236}">
                <a16:creationId xmlns:a16="http://schemas.microsoft.com/office/drawing/2014/main" id="{688B96DB-3A09-5D41-96EB-01A013AF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412477"/>
            <a:ext cx="11144922" cy="86768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837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54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C7BE5A74-8120-B541-8B08-C0396A2FDC64}" type="datetime2">
              <a:rPr lang="nl-NL" smtClean="0"/>
              <a:t>maandag 9 mei 2022</a:t>
            </a:fld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&lt;</a:t>
            </a:r>
            <a:r>
              <a:rPr lang="nl-NL" dirty="0" err="1"/>
              <a:t>Optional</a:t>
            </a:r>
            <a:r>
              <a:rPr lang="nl-NL" dirty="0"/>
              <a:t>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9E194CE-1199-B444-9E43-C863C6A948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882" y="1399343"/>
            <a:ext cx="11144922" cy="471498"/>
          </a:xfrm>
          <a:prstGeom prst="rect">
            <a:avLst/>
          </a:prstGeom>
        </p:spPr>
        <p:txBody>
          <a:bodyPr/>
          <a:lstStyle>
            <a:lvl1pPr>
              <a:defRPr sz="3000" baseline="0">
                <a:solidFill>
                  <a:srgbClr val="00B7EE"/>
                </a:solidFill>
                <a:latin typeface="Open Sans SemiBold" panose="020B0606030504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ECFF16CA-AD10-5343-89C2-717896D9EA8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6957" y="1877670"/>
            <a:ext cx="5390199" cy="3888000"/>
          </a:xfrm>
          <a:prstGeom prst="rect">
            <a:avLst/>
          </a:prstGeom>
        </p:spPr>
        <p:txBody>
          <a:bodyPr/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162539FB-202D-7448-9B76-4D3F85DFC8D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04964" y="1877670"/>
            <a:ext cx="5390199" cy="3888000"/>
          </a:xfrm>
          <a:prstGeom prst="rect">
            <a:avLst/>
          </a:prstGeom>
        </p:spPr>
        <p:txBody>
          <a:bodyPr/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endParaRPr lang="nl-NL" dirty="0"/>
          </a:p>
        </p:txBody>
      </p:sp>
      <p:sp>
        <p:nvSpPr>
          <p:cNvPr id="15" name="Titel 18">
            <a:extLst>
              <a:ext uri="{FF2B5EF4-FFF2-40B4-BE49-F238E27FC236}">
                <a16:creationId xmlns:a16="http://schemas.microsoft.com/office/drawing/2014/main" id="{D3DFFFC9-390E-9640-9571-5C38971A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412477"/>
            <a:ext cx="11144922" cy="86768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7706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D1B948D2-A1A1-F04B-B617-A343C034765F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9EB354-C69C-5643-9D58-5562543DF02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7882" y="1461856"/>
            <a:ext cx="5389200" cy="3888000"/>
          </a:xfrm>
          <a:prstGeom prst="rect">
            <a:avLst/>
          </a:prstGeom>
        </p:spPr>
        <p:txBody>
          <a:bodyPr/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endParaRPr lang="nl-NL" dirty="0"/>
          </a:p>
        </p:txBody>
      </p:sp>
      <p:sp>
        <p:nvSpPr>
          <p:cNvPr id="10" name="Titel 18">
            <a:extLst>
              <a:ext uri="{FF2B5EF4-FFF2-40B4-BE49-F238E27FC236}">
                <a16:creationId xmlns:a16="http://schemas.microsoft.com/office/drawing/2014/main" id="{949D0D18-EF80-BF45-81DC-61E86990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412477"/>
            <a:ext cx="11144922" cy="86768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2AF9BE3C-D98B-1145-B3B9-29CC71E86FE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10343" y="1461856"/>
            <a:ext cx="5389200" cy="3888000"/>
          </a:xfrm>
          <a:prstGeom prst="rect">
            <a:avLst/>
          </a:prstGeom>
        </p:spPr>
        <p:txBody>
          <a:bodyPr/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0269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9409560F-09D7-1541-AA3E-48454F3386CB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172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WO COLUMN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412477"/>
            <a:ext cx="11144922" cy="86768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CBB334B0-1517-8E49-8E98-1A6D5ACFD79A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9E194CE-1199-B444-9E43-C863C6A948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882" y="1399343"/>
            <a:ext cx="11144922" cy="471498"/>
          </a:xfrm>
          <a:prstGeom prst="rect">
            <a:avLst/>
          </a:prstGeom>
        </p:spPr>
        <p:txBody>
          <a:bodyPr/>
          <a:lstStyle>
            <a:lvl1pPr>
              <a:defRPr sz="3000" baseline="0">
                <a:solidFill>
                  <a:srgbClr val="00B7EE"/>
                </a:solidFill>
                <a:latin typeface="Open Sans SemiBold" panose="020B0606030504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897C773-B67B-E142-9E01-29A0177E2F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7882" y="1881852"/>
            <a:ext cx="11144919" cy="12213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7" name="Tijdelijke aanduiding voor tekst 12">
            <a:extLst>
              <a:ext uri="{FF2B5EF4-FFF2-40B4-BE49-F238E27FC236}">
                <a16:creationId xmlns:a16="http://schemas.microsoft.com/office/drawing/2014/main" id="{22D87F01-9DD2-8D4D-9195-78BF27BC2C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7882" y="3485645"/>
            <a:ext cx="11144921" cy="471498"/>
          </a:xfrm>
          <a:prstGeom prst="rect">
            <a:avLst/>
          </a:prstGeom>
        </p:spPr>
        <p:txBody>
          <a:bodyPr/>
          <a:lstStyle>
            <a:lvl1pPr>
              <a:defRPr sz="3000" baseline="0">
                <a:solidFill>
                  <a:srgbClr val="00B7EE"/>
                </a:solidFill>
                <a:latin typeface="Open Sans SemiBold" panose="020B0606030504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F81BD049-5E4B-9149-B907-EEBC60CA884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37882" y="3957143"/>
            <a:ext cx="11144921" cy="16404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98900" indent="-198900">
              <a:buClr>
                <a:srgbClr val="EE731A"/>
              </a:buClr>
              <a:buFont typeface="Arial" panose="020B0604020202020204" pitchFamily="34" charset="0"/>
              <a:buChar char="•"/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r>
              <a:rPr lang="nl-NL" dirty="0"/>
              <a:t>
</a:t>
            </a:r>
            <a:r>
              <a:rPr lang="nl-NL" dirty="0" err="1"/>
              <a:t>Text</a:t>
            </a:r>
            <a:endParaRPr lang="nl-NL" dirty="0"/>
          </a:p>
          <a:p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318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5AB97BA9-CF0A-E84E-8749-19F48DD9B11A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8FF14D-DE4B-5145-AA10-4DA74DE2D5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062870"/>
          </a:xfrm>
          <a:prstGeom prst="rect">
            <a:avLst/>
          </a:prstGeom>
        </p:spPr>
        <p:txBody>
          <a:bodyPr tIns="1080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840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6DB27365-2F06-6844-B8A5-69B9719875E4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C3B9D9-D47F-E64C-B5FB-5C72B67A68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882" y="2462709"/>
            <a:ext cx="11145600" cy="774700"/>
          </a:xfrm>
          <a:prstGeom prst="rect">
            <a:avLst/>
          </a:prstGeom>
        </p:spPr>
        <p:txBody>
          <a:bodyPr/>
          <a:lstStyle>
            <a:lvl1pPr algn="ctr">
              <a:defRPr sz="44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611D22F6-CF91-A141-9E4D-70FE81B1761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16082" y="3429000"/>
            <a:ext cx="5389200" cy="219551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Clr>
                <a:srgbClr val="EE731A"/>
              </a:buClr>
              <a:buFontTx/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Text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982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54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C2B7B323-1BBF-154D-9615-F7F8C12858F4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550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BD6842B2-56C3-D54C-9729-905D554F93B8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11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BD6842B2-56C3-D54C-9729-905D554F93B8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086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T ENVIRON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CAABC345-69CA-A944-8CD9-FFF238BA6EFB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0"/>
            <a:ext cx="1357004" cy="15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80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CIENCE A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07072F27-C774-C541-A0DB-86DF7F09557D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3525"/>
            <a:ext cx="1357004" cy="15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6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69338287-3AF1-3343-8F1E-141790FD5731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0"/>
            <a:ext cx="1357004" cy="1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2E36227-6559-B345-8F13-90870F7B8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5088467"/>
            <a:ext cx="9372600" cy="98213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2E6A56B8-FC91-974F-8B83-5BBA1FD0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D68268A-8F62-4D41-92A6-869CF171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2531" y="6356350"/>
            <a:ext cx="2370670" cy="365125"/>
          </a:xfrm>
          <a:prstGeom prst="rect">
            <a:avLst/>
          </a:prstGeom>
        </p:spPr>
        <p:txBody>
          <a:bodyPr/>
          <a:lstStyle/>
          <a:p>
            <a:fld id="{E5568E9F-E84D-C14D-8FA6-15284E6958F8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91EF1DB-EC09-3B46-BCC5-40D93BB3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1334" y="6356350"/>
            <a:ext cx="3378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&lt;Optional&gt;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537C85A3-7741-9746-9E02-2892188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117" y="6356350"/>
            <a:ext cx="610150" cy="365125"/>
          </a:xfrm>
          <a:prstGeom prst="rect">
            <a:avLst/>
          </a:prstGeom>
        </p:spPr>
        <p:txBody>
          <a:bodyPr/>
          <a:lstStyle/>
          <a:p>
            <a:fld id="{AA6C878E-6624-8940-965B-E61AF946BCDB}" type="slidenum">
              <a:rPr lang="nl-NL" smtClean="0"/>
              <a:t>‹#›</a:t>
            </a:fld>
            <a:endParaRPr lang="nl-NL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915C8A6-1C65-1B4D-96DE-491178A58B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196" y="0"/>
            <a:ext cx="1357004" cy="1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C7C305-8803-294D-8292-E4B8A5D90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5459" y="6356350"/>
            <a:ext cx="2376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9D204BC3-D550-6C4A-888D-7B95F79F4232}" type="datetime2">
              <a:rPr lang="nl-NL" smtClean="0"/>
              <a:t>maandag 9 mei 2022</a:t>
            </a:fld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07B27-7C33-B241-9977-65097EBA9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1191" y="6356350"/>
            <a:ext cx="611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AA6C878E-6624-8940-965B-E61AF946BCD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FB66662-2302-534E-9988-D5B985E0B6A3}"/>
              </a:ext>
            </a:extLst>
          </p:cNvPr>
          <p:cNvSpPr txBox="1">
            <a:spLocks/>
          </p:cNvSpPr>
          <p:nvPr userDrawn="1"/>
        </p:nvSpPr>
        <p:spPr>
          <a:xfrm>
            <a:off x="2143298" y="3789970"/>
            <a:ext cx="8588433" cy="138886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baseline="0">
                <a:solidFill>
                  <a:srgbClr val="0E3E67"/>
                </a:solidFill>
                <a:latin typeface="Open Sans Semibold" panose="020B0606030504020204" pitchFamily="34" charset="0"/>
                <a:ea typeface="+mj-ea"/>
                <a:cs typeface="+mj-cs"/>
              </a:defRPr>
            </a:lvl1pPr>
          </a:lstStyle>
          <a:p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91BAF26F-AC64-EB4F-BD44-3E005B626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12107" y="6356350"/>
            <a:ext cx="33858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nl-NL" dirty="0"/>
              <a:t>&lt;</a:t>
            </a:r>
            <a:r>
              <a:rPr lang="nl-NL" dirty="0" err="1"/>
              <a:t>Optional</a:t>
            </a:r>
            <a:r>
              <a:rPr lang="nl-NL"/>
              <a:t>&gt;</a:t>
            </a:r>
          </a:p>
        </p:txBody>
      </p:sp>
      <p:sp>
        <p:nvSpPr>
          <p:cNvPr id="11" name="Tijdelijke aanduiding voor titel 10">
            <a:extLst>
              <a:ext uri="{FF2B5EF4-FFF2-40B4-BE49-F238E27FC236}">
                <a16:creationId xmlns:a16="http://schemas.microsoft.com/office/drawing/2014/main" id="{D09ABA41-6BF9-2A46-9E75-DA4409960371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727200" y="3564467"/>
            <a:ext cx="9372600" cy="1524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468000" tIns="288000" rIns="468000" bIns="45720" rtlCol="0" anchor="t" anchorCtr="0">
            <a:noAutofit/>
          </a:bodyPr>
          <a:lstStyle/>
          <a:p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CCBB489B-C61E-7645-8AA7-236EC08917CB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1727200" y="5088467"/>
            <a:ext cx="9372600" cy="982133"/>
          </a:xfrm>
          <a:prstGeom prst="rect">
            <a:avLst/>
          </a:prstGeom>
          <a:solidFill>
            <a:schemeClr val="bg1"/>
          </a:solidFill>
        </p:spPr>
        <p:txBody>
          <a:bodyPr vert="horz" lIns="468000" tIns="108000" rIns="468000" bIns="360000" rtlCol="0">
            <a:no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219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15" r:id="rId6"/>
    <p:sldLayoutId id="2147483731" r:id="rId7"/>
    <p:sldLayoutId id="2147483733" r:id="rId8"/>
    <p:sldLayoutId id="2147483735" r:id="rId9"/>
    <p:sldLayoutId id="2147483737" r:id="rId10"/>
    <p:sldLayoutId id="2147483741" r:id="rId11"/>
    <p:sldLayoutId id="2147483739" r:id="rId12"/>
    <p:sldLayoutId id="2147483743" r:id="rId13"/>
    <p:sldLayoutId id="2147483745" r:id="rId14"/>
    <p:sldLayoutId id="2147483718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Open Sans Semibold" panose="020B06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5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C7C305-8803-294D-8292-E4B8A5D90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45459" y="6356350"/>
            <a:ext cx="2376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ECC8C2D5-4E6A-5441-84B3-10BD96EE8891}" type="datetime2">
              <a:rPr lang="nl-NL" smtClean="0"/>
              <a:t>maandag 9 mei 2022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07B27-7C33-B241-9977-65097EBA9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1191" y="6356350"/>
            <a:ext cx="611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AA6C878E-6624-8940-965B-E61AF946BCD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FB66662-2302-534E-9988-D5B985E0B6A3}"/>
              </a:ext>
            </a:extLst>
          </p:cNvPr>
          <p:cNvSpPr txBox="1">
            <a:spLocks/>
          </p:cNvSpPr>
          <p:nvPr userDrawn="1"/>
        </p:nvSpPr>
        <p:spPr>
          <a:xfrm>
            <a:off x="2143298" y="3789970"/>
            <a:ext cx="8588433" cy="1388860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baseline="0">
                <a:solidFill>
                  <a:srgbClr val="0E3E67"/>
                </a:solidFill>
                <a:latin typeface="Open Sans Semibold" panose="020B0606030504020204" pitchFamily="34" charset="0"/>
                <a:ea typeface="+mj-ea"/>
                <a:cs typeface="+mj-cs"/>
              </a:defRPr>
            </a:lvl1pPr>
          </a:lstStyle>
          <a:p>
            <a:endParaRPr lang="nl-NL">
              <a:solidFill>
                <a:schemeClr val="tx2"/>
              </a:solidFill>
            </a:endParaRP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91BAF26F-AC64-EB4F-BD44-3E005B626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12107" y="6356350"/>
            <a:ext cx="33858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nl-NL"/>
              <a:t>&lt;Optional&gt;</a:t>
            </a:r>
          </a:p>
        </p:txBody>
      </p:sp>
    </p:spTree>
    <p:extLst>
      <p:ext uri="{BB962C8B-B14F-4D97-AF65-F5344CB8AC3E}">
        <p14:creationId xmlns:p14="http://schemas.microsoft.com/office/powerpoint/2010/main" val="35465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1" r:id="rId2"/>
    <p:sldLayoutId id="2147483723" r:id="rId3"/>
    <p:sldLayoutId id="2147483722" r:id="rId4"/>
    <p:sldLayoutId id="2147483720" r:id="rId5"/>
    <p:sldLayoutId id="2147483729" r:id="rId6"/>
    <p:sldLayoutId id="214748372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Open Sans Semibold" panose="020B06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5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20" userDrawn="1">
          <p15:clr>
            <a:srgbClr val="F26B43"/>
          </p15:clr>
        </p15:guide>
        <p15:guide id="3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0C64607B-E8EE-204A-9080-04231F8F55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L" dirty="0"/>
              <a:t>Traditional vs. Agile. + Where, what and how to use a project management methodology.</a:t>
            </a:r>
            <a:endParaRPr lang="nl-NL" dirty="0"/>
          </a:p>
        </p:txBody>
      </p:sp>
      <p:sp>
        <p:nvSpPr>
          <p:cNvPr id="25" name="Titel 24">
            <a:extLst>
              <a:ext uri="{FF2B5EF4-FFF2-40B4-BE49-F238E27FC236}">
                <a16:creationId xmlns:a16="http://schemas.microsoft.com/office/drawing/2014/main" id="{B8C37745-5CAB-B949-8072-79528679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Agile Project Management Methodologies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919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CD743B0-BF37-514F-8083-EEDCD3B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10</a:t>
            </a:fld>
            <a:endParaRPr lang="nl-N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056141-98C0-1FA0-E210-BBDAC656D5C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42677" y="1462088"/>
            <a:ext cx="5377456" cy="4378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58441-1D79-AA90-C424-9E74F164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</a:t>
            </a:r>
            <a:r>
              <a:rPr lang="en-NL" dirty="0"/>
              <a:t> [1]</a:t>
            </a:r>
            <a:r>
              <a:rPr lang="en-GB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9AD7D0-4588-1835-2C31-A507A18E79B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b="1" dirty="0"/>
              <a:t>Linear:</a:t>
            </a:r>
          </a:p>
          <a:p>
            <a:r>
              <a:rPr lang="en-NL" sz="1600" dirty="0"/>
              <a:t>Traditional</a:t>
            </a:r>
          </a:p>
          <a:p>
            <a:r>
              <a:rPr lang="en-NL" sz="1600" dirty="0"/>
              <a:t>Dependent, sequential phases executed with no feedback loops</a:t>
            </a:r>
          </a:p>
          <a:p>
            <a:r>
              <a:rPr lang="en-NL" sz="1600" dirty="0"/>
              <a:t>Solution not released until final phase</a:t>
            </a:r>
          </a:p>
          <a:p>
            <a:r>
              <a:rPr lang="en-NL" sz="1600" dirty="0"/>
              <a:t>Entire project is scheduled: </a:t>
            </a:r>
          </a:p>
          <a:p>
            <a:pPr lvl="1"/>
            <a:r>
              <a:rPr lang="en-NL" sz="1600" dirty="0"/>
              <a:t>most things are known: requirements, goal, solution</a:t>
            </a:r>
          </a:p>
          <a:p>
            <a:pPr lvl="1"/>
            <a:r>
              <a:rPr lang="en-NL" sz="1600" dirty="0"/>
              <a:t>Few expected changes</a:t>
            </a:r>
          </a:p>
          <a:p>
            <a:r>
              <a:rPr lang="en-NL" sz="1600" dirty="0"/>
              <a:t>Low skill/knowledge level required:</a:t>
            </a:r>
          </a:p>
          <a:p>
            <a:pPr lvl="1"/>
            <a:r>
              <a:rPr lang="en-NL" sz="1600" dirty="0"/>
              <a:t>Routine/repetitive projects</a:t>
            </a:r>
          </a:p>
          <a:p>
            <a:pPr lvl="1"/>
            <a:r>
              <a:rPr lang="en-NL" sz="1600" dirty="0"/>
              <a:t>Use of existing templates</a:t>
            </a:r>
          </a:p>
          <a:p>
            <a:pPr marL="0" indent="0">
              <a:buNone/>
            </a:pPr>
            <a:endParaRPr lang="en-NL" sz="1600" dirty="0"/>
          </a:p>
          <a:p>
            <a:pPr marL="0" indent="0">
              <a:buNone/>
            </a:pPr>
            <a:r>
              <a:rPr lang="en-NL" sz="1600" dirty="0"/>
              <a:t>E.g. PRINCE(2), </a:t>
            </a:r>
          </a:p>
          <a:p>
            <a:pPr marL="0" indent="0">
              <a:buNone/>
            </a:pPr>
            <a:r>
              <a:rPr lang="en-NL" sz="1600" dirty="0"/>
              <a:t>construction, catering</a:t>
            </a: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807872-740B-054E-E65A-FB334F82D9A0}"/>
              </a:ext>
            </a:extLst>
          </p:cNvPr>
          <p:cNvSpPr/>
          <p:nvPr/>
        </p:nvSpPr>
        <p:spPr>
          <a:xfrm>
            <a:off x="304615" y="1446248"/>
            <a:ext cx="5321742" cy="541176"/>
          </a:xfrm>
          <a:prstGeom prst="rect">
            <a:avLst/>
          </a:prstGeom>
          <a:solidFill>
            <a:srgbClr val="00B7ED">
              <a:alpha val="2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What to consider before dating an engineer – Edelplast">
            <a:extLst>
              <a:ext uri="{FF2B5EF4-FFF2-40B4-BE49-F238E27FC236}">
                <a16:creationId xmlns:a16="http://schemas.microsoft.com/office/drawing/2014/main" id="{342C2076-BA70-2900-D062-DF83C576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553" y="4327395"/>
            <a:ext cx="2083621" cy="138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1D206F2-C86E-FEA4-FD0D-9D674D56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250" y="5203396"/>
            <a:ext cx="1916185" cy="12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20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CD743B0-BF37-514F-8083-EEDCD3B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11</a:t>
            </a:fld>
            <a:endParaRPr lang="nl-N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056141-98C0-1FA0-E210-BBDAC656D5C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42677" y="1462088"/>
            <a:ext cx="5377456" cy="4378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58441-1D79-AA90-C424-9E74F164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</a:t>
            </a:r>
            <a:r>
              <a:rPr lang="en-NL" dirty="0"/>
              <a:t> [1]</a:t>
            </a:r>
            <a:r>
              <a:rPr lang="en-GB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9AD7D0-4588-1835-2C31-A507A18E79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0342" y="1461856"/>
            <a:ext cx="5963469" cy="3888000"/>
          </a:xfrm>
        </p:spPr>
        <p:txBody>
          <a:bodyPr/>
          <a:lstStyle/>
          <a:p>
            <a:pPr marL="0" indent="0">
              <a:buNone/>
            </a:pPr>
            <a:r>
              <a:rPr lang="en-NL" b="1" dirty="0"/>
              <a:t>Incremental:</a:t>
            </a:r>
          </a:p>
          <a:p>
            <a:r>
              <a:rPr lang="en-NL" sz="1600" dirty="0"/>
              <a:t>Traditional; identical to linear but each project phases release partial solution and has a stronger focus on creating value</a:t>
            </a:r>
          </a:p>
          <a:p>
            <a:r>
              <a:rPr lang="en-NL" sz="1600" dirty="0"/>
              <a:t>Business value must be delivered prior to final phase</a:t>
            </a:r>
          </a:p>
          <a:p>
            <a:r>
              <a:rPr lang="en-NL" sz="1600" dirty="0"/>
              <a:t>Dependent, sequential phases executed with feedback loops</a:t>
            </a:r>
          </a:p>
          <a:p>
            <a:r>
              <a:rPr lang="en-NL" sz="1600" dirty="0"/>
              <a:t>Entire project is mostly scheduled: </a:t>
            </a:r>
          </a:p>
          <a:p>
            <a:pPr lvl="1"/>
            <a:r>
              <a:rPr lang="en-NL" sz="1600" dirty="0"/>
              <a:t>most things are known: requirements, goal, solution</a:t>
            </a:r>
          </a:p>
          <a:p>
            <a:pPr lvl="1"/>
            <a:r>
              <a:rPr lang="en-NL" sz="1600" dirty="0"/>
              <a:t>Some expected changes for which a margin is planned</a:t>
            </a:r>
          </a:p>
          <a:p>
            <a:r>
              <a:rPr lang="en-NL" sz="1600" dirty="0"/>
              <a:t>Low skill/knowledge level required:</a:t>
            </a:r>
          </a:p>
          <a:p>
            <a:pPr lvl="1"/>
            <a:r>
              <a:rPr lang="en-NL" sz="1600" dirty="0"/>
              <a:t>Routine/repetitive projects</a:t>
            </a:r>
          </a:p>
          <a:p>
            <a:pPr lvl="1"/>
            <a:r>
              <a:rPr lang="en-NL" sz="1600" dirty="0"/>
              <a:t>Use of existing templates</a:t>
            </a:r>
          </a:p>
          <a:p>
            <a:r>
              <a:rPr lang="en-NL" sz="1600" dirty="0"/>
              <a:t>More involvement from stakeholders/customers required</a:t>
            </a:r>
          </a:p>
          <a:p>
            <a:pPr marL="0" indent="0">
              <a:buNone/>
            </a:pPr>
            <a:r>
              <a:rPr lang="en-NL" sz="1600" dirty="0"/>
              <a:t>E.g. PRINCE(2), Website (full-release), yearly-reporting, Applications with strong top-down involvement</a:t>
            </a: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807872-740B-054E-E65A-FB334F82D9A0}"/>
              </a:ext>
            </a:extLst>
          </p:cNvPr>
          <p:cNvSpPr/>
          <p:nvPr/>
        </p:nvSpPr>
        <p:spPr>
          <a:xfrm>
            <a:off x="304615" y="1959434"/>
            <a:ext cx="5321742" cy="746443"/>
          </a:xfrm>
          <a:prstGeom prst="rect">
            <a:avLst/>
          </a:prstGeom>
          <a:solidFill>
            <a:srgbClr val="00B7ED">
              <a:alpha val="2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9CC59D1-151E-640C-A613-4D7BADE61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073" y="252746"/>
            <a:ext cx="2023738" cy="13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ard of Directors - Overview, Functions &amp; Different Structures">
            <a:extLst>
              <a:ext uri="{FF2B5EF4-FFF2-40B4-BE49-F238E27FC236}">
                <a16:creationId xmlns:a16="http://schemas.microsoft.com/office/drawing/2014/main" id="{3BD97224-011D-412A-B892-6BAC317C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311" y="315287"/>
            <a:ext cx="2096106" cy="12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80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CD743B0-BF37-514F-8083-EEDCD3B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12</a:t>
            </a:fld>
            <a:endParaRPr lang="nl-N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056141-98C0-1FA0-E210-BBDAC656D5C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42677" y="1462088"/>
            <a:ext cx="5377456" cy="4378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58441-1D79-AA90-C424-9E74F164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</a:t>
            </a:r>
            <a:r>
              <a:rPr lang="en-NL" dirty="0"/>
              <a:t> [1]</a:t>
            </a:r>
            <a:r>
              <a:rPr lang="en-GB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9AD7D0-4588-1835-2C31-A507A18E79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0342" y="1461856"/>
            <a:ext cx="5963469" cy="3888000"/>
          </a:xfrm>
        </p:spPr>
        <p:txBody>
          <a:bodyPr/>
          <a:lstStyle/>
          <a:p>
            <a:pPr marL="0" indent="0">
              <a:buNone/>
            </a:pPr>
            <a:r>
              <a:rPr lang="en-NL" b="1" dirty="0"/>
              <a:t>Iterative:</a:t>
            </a:r>
          </a:p>
          <a:p>
            <a:r>
              <a:rPr lang="en-NL" sz="1600" dirty="0"/>
              <a:t>Agile; number of repeated phases that include a feedback loop after a group of phases is completed.</a:t>
            </a:r>
          </a:p>
          <a:p>
            <a:r>
              <a:rPr lang="en-NL" sz="1600" dirty="0"/>
              <a:t>The last phase of a group may include; deploy, a partial solution</a:t>
            </a:r>
          </a:p>
          <a:p>
            <a:r>
              <a:rPr lang="en-NL" sz="1600" dirty="0"/>
              <a:t>Learn-by-doing </a:t>
            </a:r>
            <a:r>
              <a:rPr lang="en-NL" sz="1600" dirty="0" err="1"/>
              <a:t>strat</a:t>
            </a:r>
            <a:r>
              <a:rPr lang="en-US" sz="1600" dirty="0" err="1"/>
              <a:t>eg</a:t>
            </a:r>
            <a:r>
              <a:rPr lang="en-NL" sz="1600" dirty="0"/>
              <a:t>y that uses intermediate solutions as a pathway to discover the details of the complete solution</a:t>
            </a:r>
          </a:p>
          <a:p>
            <a:r>
              <a:rPr lang="en-NL" sz="1600" dirty="0"/>
              <a:t>Stakeholders/Customer can review current solution for suggested improvements: active involvement because solution isn’t clear</a:t>
            </a:r>
          </a:p>
          <a:p>
            <a:r>
              <a:rPr lang="en-NL" sz="1600" dirty="0"/>
              <a:t>Scope change can be </a:t>
            </a:r>
            <a:r>
              <a:rPr lang="en-NL" sz="1600" dirty="0" err="1"/>
              <a:t>accom</a:t>
            </a:r>
            <a:r>
              <a:rPr lang="en-US" sz="1600" dirty="0"/>
              <a:t>m</a:t>
            </a:r>
            <a:r>
              <a:rPr lang="en-NL" sz="1600" dirty="0" err="1"/>
              <a:t>odated</a:t>
            </a:r>
            <a:r>
              <a:rPr lang="en-NL" sz="1600" dirty="0"/>
              <a:t> between iterations; adapts to changing business conditions</a:t>
            </a:r>
          </a:p>
          <a:p>
            <a:pPr marL="0" indent="0">
              <a:buNone/>
            </a:pPr>
            <a:endParaRPr lang="en-NL" sz="1600" dirty="0"/>
          </a:p>
          <a:p>
            <a:pPr marL="0" indent="0">
              <a:buNone/>
            </a:pPr>
            <a:r>
              <a:rPr lang="en-NL" sz="1600" dirty="0"/>
              <a:t>E.g. SCRUM [13], </a:t>
            </a:r>
            <a:r>
              <a:rPr lang="en-NL" sz="1600" dirty="0" err="1"/>
              <a:t>Aplications</a:t>
            </a:r>
            <a:r>
              <a:rPr lang="en-NL" sz="1600" dirty="0"/>
              <a:t> for a dynamic market/environment, Computer vision algorithm with clear goal but no clear solution; weak top-down involvement</a:t>
            </a: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807872-740B-054E-E65A-FB334F82D9A0}"/>
              </a:ext>
            </a:extLst>
          </p:cNvPr>
          <p:cNvSpPr/>
          <p:nvPr/>
        </p:nvSpPr>
        <p:spPr>
          <a:xfrm>
            <a:off x="304615" y="2733870"/>
            <a:ext cx="5321742" cy="933061"/>
          </a:xfrm>
          <a:prstGeom prst="rect">
            <a:avLst/>
          </a:prstGeom>
          <a:solidFill>
            <a:srgbClr val="00B7ED">
              <a:alpha val="2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2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CD743B0-BF37-514F-8083-EEDCD3B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13</a:t>
            </a:fld>
            <a:endParaRPr lang="nl-N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056141-98C0-1FA0-E210-BBDAC656D5C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42677" y="1462088"/>
            <a:ext cx="5377456" cy="4378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58441-1D79-AA90-C424-9E74F164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</a:t>
            </a:r>
            <a:r>
              <a:rPr lang="en-NL" dirty="0"/>
              <a:t> [1]</a:t>
            </a:r>
            <a:r>
              <a:rPr lang="en-GB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9AD7D0-4588-1835-2C31-A507A18E79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0342" y="1461856"/>
            <a:ext cx="5963469" cy="3888000"/>
          </a:xfrm>
        </p:spPr>
        <p:txBody>
          <a:bodyPr/>
          <a:lstStyle/>
          <a:p>
            <a:pPr marL="0" indent="0">
              <a:buNone/>
            </a:pPr>
            <a:r>
              <a:rPr lang="en-NL" b="1" dirty="0"/>
              <a:t>Adaptive:</a:t>
            </a:r>
          </a:p>
          <a:p>
            <a:r>
              <a:rPr lang="en-NL" sz="1600" dirty="0"/>
              <a:t>Agile; similar to iterative strategies except that with an adaptive strategy each iteration’s feedback adjusts the next iteration so that a solution will be converged upon</a:t>
            </a:r>
          </a:p>
          <a:p>
            <a:r>
              <a:rPr lang="en-NL" sz="1600" dirty="0"/>
              <a:t>Each phase may include; deploy, a partial solution</a:t>
            </a:r>
          </a:p>
          <a:p>
            <a:r>
              <a:rPr lang="en-NL" sz="1600" dirty="0"/>
              <a:t>Best suited to projects whose solution and/or goal is only partially known</a:t>
            </a:r>
          </a:p>
          <a:p>
            <a:r>
              <a:rPr lang="en-NL" sz="1600" dirty="0"/>
              <a:t>To remove uncertainty, the solution is arrived at via a </a:t>
            </a:r>
            <a:r>
              <a:rPr lang="en-NL" sz="1600" dirty="0" err="1"/>
              <a:t>contin</a:t>
            </a:r>
            <a:r>
              <a:rPr lang="en-US" sz="1600" dirty="0"/>
              <a:t>u</a:t>
            </a:r>
            <a:r>
              <a:rPr lang="en-NL" sz="1600" dirty="0" err="1"/>
              <a:t>ous</a:t>
            </a:r>
            <a:r>
              <a:rPr lang="en-NL" sz="1600" dirty="0"/>
              <a:t> change process from iteration to iteration;</a:t>
            </a:r>
          </a:p>
          <a:p>
            <a:pPr lvl="1"/>
            <a:r>
              <a:rPr lang="en-N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Succes</a:t>
            </a:r>
            <a:r>
              <a:rPr lang="en-N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highly dependent on the ability to </a:t>
            </a:r>
            <a:r>
              <a:rPr lang="en-N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NL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odate</a:t>
            </a:r>
            <a:r>
              <a:rPr lang="en-N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frequent change and adjust accordingly (usually based on customer feedback)</a:t>
            </a:r>
          </a:p>
          <a:p>
            <a:pPr marL="457200" lvl="1" indent="0">
              <a:buNone/>
            </a:pPr>
            <a:r>
              <a:rPr lang="en-NL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Planning is therefore done in a just-in-time manner</a:t>
            </a:r>
            <a:endParaRPr lang="en-NL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L" sz="1600" dirty="0"/>
              <a:t>Provides maximum value within the given time and costs constraints </a:t>
            </a:r>
            <a:r>
              <a:rPr lang="en-NL" sz="1600" dirty="0">
                <a:sym typeface="Wingdings" panose="05000000000000000000" pitchFamily="2" charset="2"/>
              </a:rPr>
              <a:t> does not waste time on non-value added work</a:t>
            </a:r>
            <a:endParaRPr lang="en-NL" sz="1600" dirty="0"/>
          </a:p>
          <a:p>
            <a:pPr marL="0" indent="0">
              <a:buNone/>
            </a:pPr>
            <a:r>
              <a:rPr lang="en-NL" sz="1400" dirty="0"/>
              <a:t>E.g. KANBAN, Adaptive Project Framework [12], Adaptive Software Development [14]. New AI algorithms, Research Project, Experiment</a:t>
            </a:r>
            <a:endParaRPr lang="en-GB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807872-740B-054E-E65A-FB334F82D9A0}"/>
              </a:ext>
            </a:extLst>
          </p:cNvPr>
          <p:cNvSpPr/>
          <p:nvPr/>
        </p:nvSpPr>
        <p:spPr>
          <a:xfrm>
            <a:off x="304615" y="3638944"/>
            <a:ext cx="5321742" cy="933061"/>
          </a:xfrm>
          <a:prstGeom prst="rect">
            <a:avLst/>
          </a:prstGeom>
          <a:solidFill>
            <a:srgbClr val="00B7ED">
              <a:alpha val="2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96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CD743B0-BF37-514F-8083-EEDCD3B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14</a:t>
            </a:fld>
            <a:endParaRPr lang="nl-N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056141-98C0-1FA0-E210-BBDAC656D5C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42677" y="1462088"/>
            <a:ext cx="5377456" cy="43788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58441-1D79-AA90-C424-9E74F164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</a:t>
            </a:r>
            <a:r>
              <a:rPr lang="en-NL" dirty="0"/>
              <a:t> [1]</a:t>
            </a:r>
            <a:r>
              <a:rPr lang="en-GB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9AD7D0-4588-1835-2C31-A507A18E79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0342" y="1461856"/>
            <a:ext cx="5963469" cy="3888000"/>
          </a:xfrm>
        </p:spPr>
        <p:txBody>
          <a:bodyPr/>
          <a:lstStyle/>
          <a:p>
            <a:pPr marL="0" indent="0">
              <a:buNone/>
            </a:pPr>
            <a:r>
              <a:rPr lang="en-NL" b="1" dirty="0"/>
              <a:t>Extreme:</a:t>
            </a:r>
          </a:p>
          <a:p>
            <a:r>
              <a:rPr lang="en-NL" sz="1800" dirty="0"/>
              <a:t>Agile; similar to adaptive strategies except that each iteration’s feedback helps to discover and converge on both a goal and a solution</a:t>
            </a:r>
          </a:p>
          <a:p>
            <a:pPr lvl="1"/>
            <a:r>
              <a:rPr lang="en-NL" sz="2100" dirty="0"/>
              <a:t>A.k.a. </a:t>
            </a:r>
            <a:r>
              <a:rPr lang="en-US" sz="2100" dirty="0"/>
              <a:t>C</a:t>
            </a:r>
            <a:r>
              <a:rPr lang="en-NL" sz="2100" dirty="0" err="1"/>
              <a:t>hoas</a:t>
            </a:r>
            <a:r>
              <a:rPr lang="en-NL" sz="2100" dirty="0"/>
              <a:t>: the artistic/R&amp;D approach</a:t>
            </a:r>
          </a:p>
          <a:p>
            <a:r>
              <a:rPr lang="en-NL" sz="1800" dirty="0"/>
              <a:t>Main difference is that the goal is not clear</a:t>
            </a:r>
          </a:p>
          <a:p>
            <a:r>
              <a:rPr lang="en-NL" sz="1800" dirty="0"/>
              <a:t>Often ends up with final results that are completely different from the project’s original intent</a:t>
            </a:r>
          </a:p>
          <a:p>
            <a:r>
              <a:rPr lang="en-NL" sz="1800" dirty="0"/>
              <a:t>Enable diverge to a variety of solutions and keep options open; risks not solving the problem or not creating any real value</a:t>
            </a:r>
          </a:p>
          <a:p>
            <a:pPr marL="0" indent="0">
              <a:buNone/>
            </a:pPr>
            <a:r>
              <a:rPr lang="en-NL" sz="1600" dirty="0"/>
              <a:t>E.g. INSPIRE[12], Flexible [15], or just doing things intuitively [Bram’s personal view]. Art projects, new tech without clear application, stakeholders throwing money at a problem for an impressive solution/demo, Research/</a:t>
            </a:r>
            <a:r>
              <a:rPr lang="en-NL" sz="1600" dirty="0" err="1"/>
              <a:t>Wiked</a:t>
            </a:r>
            <a:r>
              <a:rPr lang="en-NL" sz="1600" dirty="0"/>
              <a:t> Problem, PhD project. Or the start of a project; concepting phase.</a:t>
            </a:r>
            <a:endParaRPr lang="en-GB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807872-740B-054E-E65A-FB334F82D9A0}"/>
              </a:ext>
            </a:extLst>
          </p:cNvPr>
          <p:cNvSpPr/>
          <p:nvPr/>
        </p:nvSpPr>
        <p:spPr>
          <a:xfrm>
            <a:off x="304615" y="4590673"/>
            <a:ext cx="5321742" cy="933061"/>
          </a:xfrm>
          <a:prstGeom prst="rect">
            <a:avLst/>
          </a:prstGeom>
          <a:solidFill>
            <a:srgbClr val="00B7ED">
              <a:alpha val="20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0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CD743B0-BF37-514F-8083-EEDCD3BE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15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58441-1D79-AA90-C424-9E74F164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</a:t>
            </a:r>
            <a:r>
              <a:rPr lang="en-NL" dirty="0"/>
              <a:t> [1]</a:t>
            </a:r>
            <a:r>
              <a:rPr lang="en-GB" dirty="0"/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9AD7D0-4588-1835-2C31-A507A18E79B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10342" y="1461856"/>
            <a:ext cx="5963469" cy="3888000"/>
          </a:xfrm>
        </p:spPr>
        <p:txBody>
          <a:bodyPr/>
          <a:lstStyle/>
          <a:p>
            <a:pPr marL="0" indent="0">
              <a:buNone/>
            </a:pPr>
            <a:r>
              <a:rPr lang="en-NL" b="1" dirty="0"/>
              <a:t>Extreme:</a:t>
            </a:r>
          </a:p>
          <a:p>
            <a:r>
              <a:rPr lang="en-NL" sz="1800" dirty="0"/>
              <a:t>Agile; similar to adaptive strategies except that each iteration’s feedback helps to discover and converge on both a goal and a solution</a:t>
            </a:r>
          </a:p>
          <a:p>
            <a:pPr lvl="1"/>
            <a:r>
              <a:rPr lang="en-NL" sz="2100" dirty="0"/>
              <a:t>A.k.a. </a:t>
            </a:r>
            <a:r>
              <a:rPr lang="en-US" sz="2100" dirty="0"/>
              <a:t>C</a:t>
            </a:r>
            <a:r>
              <a:rPr lang="en-NL" sz="2100" dirty="0" err="1"/>
              <a:t>hoas</a:t>
            </a:r>
            <a:r>
              <a:rPr lang="en-NL" sz="2100" dirty="0"/>
              <a:t>: the artistic/R&amp;D approach</a:t>
            </a:r>
          </a:p>
          <a:p>
            <a:r>
              <a:rPr lang="en-NL" sz="1800" dirty="0"/>
              <a:t>Main difference is that the goal is not clear</a:t>
            </a:r>
          </a:p>
          <a:p>
            <a:r>
              <a:rPr lang="en-NL" sz="1800" dirty="0"/>
              <a:t>Often ends up with final results that are completely different from the project’s original intent</a:t>
            </a:r>
          </a:p>
          <a:p>
            <a:r>
              <a:rPr lang="en-NL" sz="1800" dirty="0"/>
              <a:t>Enable diverge to a variety of solutions and keep options open; risks not solving the problem or not creating any real value</a:t>
            </a:r>
          </a:p>
          <a:p>
            <a:pPr marL="0" indent="0">
              <a:buNone/>
            </a:pPr>
            <a:r>
              <a:rPr lang="en-NL" sz="1600" dirty="0"/>
              <a:t>E.g. INSPIRE[34], Flexible [15], or just doing things intuitively [Bram’s personal view]. Art projects, new tech without clear application, stakeholders throwing money at a problem for an impressive solution/demo, Research/</a:t>
            </a:r>
            <a:r>
              <a:rPr lang="en-NL" sz="1600" dirty="0" err="1"/>
              <a:t>Wiked</a:t>
            </a:r>
            <a:r>
              <a:rPr lang="en-NL" sz="1600" dirty="0"/>
              <a:t> Problem, PhD project. Or the start of a project; concepting phase.</a:t>
            </a:r>
            <a:endParaRPr lang="en-GB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8E6D94-3B79-377A-4012-84E1A4CC322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38163" y="1594118"/>
            <a:ext cx="5389562" cy="3623727"/>
          </a:xfrm>
        </p:spPr>
      </p:pic>
    </p:spTree>
    <p:extLst>
      <p:ext uri="{BB962C8B-B14F-4D97-AF65-F5344CB8AC3E}">
        <p14:creationId xmlns:p14="http://schemas.microsoft.com/office/powerpoint/2010/main" val="4179199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357B2-F130-994C-978D-DBCD51CD3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So what will we use?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54A0324-1C89-0D4D-90F0-63080AC28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882" y="1399343"/>
            <a:ext cx="6385433" cy="471498"/>
          </a:xfrm>
        </p:spPr>
        <p:txBody>
          <a:bodyPr/>
          <a:lstStyle/>
          <a:p>
            <a:r>
              <a:rPr lang="en-NL" dirty="0"/>
              <a:t>Goal?</a:t>
            </a: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3D4DAFF-BF9B-BE45-8D07-4A8C49714D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7882" y="1881852"/>
            <a:ext cx="6385431" cy="1512209"/>
          </a:xfrm>
        </p:spPr>
        <p:txBody>
          <a:bodyPr/>
          <a:lstStyle/>
          <a:p>
            <a:r>
              <a:rPr lang="en-NL" dirty="0"/>
              <a:t>Generate insight into the Quality of Life (QoL) indicators</a:t>
            </a:r>
          </a:p>
          <a:p>
            <a:r>
              <a:rPr lang="en-NL" dirty="0"/>
              <a:t>Clear goal</a:t>
            </a:r>
          </a:p>
          <a:p>
            <a:pPr lvl="1"/>
            <a:r>
              <a:rPr lang="en-NL" dirty="0"/>
              <a:t>With some freedom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9C69740-8BAB-D74C-85D1-E199745AA6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7883" y="3485645"/>
            <a:ext cx="6385432" cy="471498"/>
          </a:xfrm>
        </p:spPr>
        <p:txBody>
          <a:bodyPr/>
          <a:lstStyle/>
          <a:p>
            <a:r>
              <a:rPr lang="en-NL" dirty="0"/>
              <a:t>Solution?</a:t>
            </a:r>
            <a:endParaRPr lang="nl-NL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8CA2F56-4CC9-8344-93A2-C9BA800710C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7883" y="3957143"/>
            <a:ext cx="6385432" cy="1093120"/>
          </a:xfrm>
        </p:spPr>
        <p:txBody>
          <a:bodyPr/>
          <a:lstStyle/>
          <a:p>
            <a:r>
              <a:rPr lang="en-NL" dirty="0"/>
              <a:t>Some algorithm/model which generates insight into </a:t>
            </a:r>
            <a:r>
              <a:rPr lang="en-NL"/>
              <a:t>achieving QoL</a:t>
            </a:r>
            <a:endParaRPr lang="en-NL" dirty="0"/>
          </a:p>
          <a:p>
            <a:r>
              <a:rPr lang="en-NL" dirty="0"/>
              <a:t>So partially clear</a:t>
            </a:r>
            <a:endParaRPr lang="nl-NL" dirty="0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5ACF961F-8634-534E-B527-6E231E51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16</a:t>
            </a:fld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151BA-5413-C4BE-67BC-D3F5D1EE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165" y="1485395"/>
            <a:ext cx="4657725" cy="4000500"/>
          </a:xfrm>
          <a:prstGeom prst="rect">
            <a:avLst/>
          </a:prstGeom>
        </p:spPr>
      </p:pic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BFE38E1D-B7B5-60DE-857C-D0009CCB04AA}"/>
              </a:ext>
            </a:extLst>
          </p:cNvPr>
          <p:cNvSpPr txBox="1">
            <a:spLocks/>
          </p:cNvSpPr>
          <p:nvPr/>
        </p:nvSpPr>
        <p:spPr>
          <a:xfrm>
            <a:off x="130445" y="5531687"/>
            <a:ext cx="13361619" cy="4714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000" kern="1200" baseline="0">
                <a:solidFill>
                  <a:srgbClr val="00B7EE"/>
                </a:solidFill>
                <a:latin typeface="Open Sans SemiBold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Goal clear &amp; Solution partially</a:t>
            </a:r>
            <a:r>
              <a:rPr lang="en-NL" sz="2800" dirty="0"/>
              <a:t> </a:t>
            </a:r>
            <a:r>
              <a:rPr lang="en-GB" sz="2800" dirty="0"/>
              <a:t>clear</a:t>
            </a:r>
            <a:r>
              <a:rPr lang="en-NL" sz="2800" dirty="0"/>
              <a:t> </a:t>
            </a:r>
            <a:r>
              <a:rPr lang="en-NL" sz="2800" dirty="0">
                <a:sym typeface="Wingdings" panose="05000000000000000000" pitchFamily="2" charset="2"/>
              </a:rPr>
              <a:t></a:t>
            </a:r>
            <a:r>
              <a:rPr lang="en-GB" sz="2800" dirty="0"/>
              <a:t> Iterative PM strategy</a:t>
            </a:r>
            <a:r>
              <a:rPr lang="en-NL" sz="2800" dirty="0"/>
              <a:t>; which?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391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B0CB590-D7A9-D5B6-B79C-D6D0AB0CAF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4193" b="34193"/>
          <a:stretch>
            <a:fillRect/>
          </a:stretch>
        </p:blipFill>
        <p:spPr>
          <a:xfrm>
            <a:off x="682625" y="-65088"/>
            <a:ext cx="11509375" cy="5457826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434043-815D-1B44-A371-C4944D0298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L" dirty="0"/>
              <a:t>And Bram is going to be the product owner! Meaning he is going to set the goals for the team!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7C749F7-AAA1-0447-AF75-5929E1D30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sz="4400" dirty="0">
                <a:sym typeface="Wingdings" panose="05000000000000000000" pitchFamily="2" charset="2"/>
              </a:rPr>
              <a:t>SCRUM!</a:t>
            </a:r>
            <a:br>
              <a:rPr lang="en-GB" sz="4400" dirty="0"/>
            </a:b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BD61D6F-99CF-7C46-A9F2-72441DF5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171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009EC8-E9DE-2746-B629-E8E1C7F15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882" y="2024170"/>
            <a:ext cx="11145600" cy="774700"/>
          </a:xfrm>
        </p:spPr>
        <p:txBody>
          <a:bodyPr/>
          <a:lstStyle/>
          <a:p>
            <a:r>
              <a:rPr lang="en-NL" sz="5400" dirty="0"/>
              <a:t>Questions?</a:t>
            </a:r>
            <a:endParaRPr lang="nl-NL" sz="54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DBC3B0E-7707-0645-9528-558D358FE05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NL" dirty="0"/>
              <a:t>Remember: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 err="1"/>
              <a:t>Teamworks</a:t>
            </a:r>
            <a:r>
              <a:rPr lang="en-NL" dirty="0"/>
              <a:t> makes the dreams work!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dirty="0"/>
              <a:t>Obligation to dissent: be assertive but not stubborn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B891C5-6D26-DD48-8DFB-6F245191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974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B58048-FEE9-D005-3337-4695C357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19</a:t>
            </a:fld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B5065-D04D-1EF3-7786-6E552659F60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sz="1100" dirty="0"/>
              <a:t>[1] Fernandez, D.J., Fernandez, J.D., Agile Project Management – </a:t>
            </a:r>
            <a:r>
              <a:rPr lang="en-GB" sz="1100" dirty="0" err="1"/>
              <a:t>Agilism</a:t>
            </a:r>
            <a:r>
              <a:rPr lang="en-GB" sz="1100" dirty="0"/>
              <a:t> versus traditional approaches,  The Journal of Computer Information Systems, 2008/2009, pp 10.</a:t>
            </a:r>
          </a:p>
          <a:p>
            <a:r>
              <a:rPr lang="en-GB" sz="1100" dirty="0"/>
              <a:t>[2] </a:t>
            </a:r>
            <a:r>
              <a:rPr lang="en-GB" sz="1100" dirty="0" err="1"/>
              <a:t>Khazanchi</a:t>
            </a:r>
            <a:r>
              <a:rPr lang="en-GB" sz="1100" dirty="0"/>
              <a:t> and </a:t>
            </a:r>
            <a:r>
              <a:rPr lang="en-GB" sz="1100" dirty="0" err="1"/>
              <a:t>Zigurs</a:t>
            </a:r>
            <a:r>
              <a:rPr lang="en-GB" sz="1100" dirty="0"/>
              <a:t>. Patterns of Effective Management of Virtual Projects: An exploratory Study, Project Management Institute, 2005.</a:t>
            </a:r>
          </a:p>
          <a:p>
            <a:r>
              <a:rPr lang="en-GB" sz="1100" dirty="0"/>
              <a:t>[3] </a:t>
            </a:r>
            <a:r>
              <a:rPr lang="en-GB" sz="1100" dirty="0" err="1"/>
              <a:t>Ancono</a:t>
            </a:r>
            <a:r>
              <a:rPr lang="en-GB" sz="1100" dirty="0"/>
              <a:t>, D. “In praise of the Incomplete Leader”, Harvard Business Review, </a:t>
            </a:r>
            <a:r>
              <a:rPr lang="en-GB" sz="1100" dirty="0" err="1"/>
              <a:t>Februari</a:t>
            </a:r>
            <a:r>
              <a:rPr lang="en-GB" sz="1100" dirty="0"/>
              <a:t> 2007, pp 92 – 100.</a:t>
            </a:r>
          </a:p>
          <a:p>
            <a:r>
              <a:rPr lang="en-GB" sz="1100" dirty="0"/>
              <a:t>[4] Ivory, C., Alderman, N. “Can Project Management Learn Anything from Studies of Failure in Complex Systems?”, Project Management Journal, September 2005, pp 5-16.</a:t>
            </a:r>
          </a:p>
          <a:p>
            <a:r>
              <a:rPr lang="en-GB" sz="1100" dirty="0"/>
              <a:t>[5] </a:t>
            </a:r>
            <a:r>
              <a:rPr lang="en-GB" sz="1100" dirty="0" err="1"/>
              <a:t>Koskela</a:t>
            </a:r>
            <a:r>
              <a:rPr lang="en-GB" sz="1100" dirty="0"/>
              <a:t>, L., Howell, G. “The underlying theory of project management is obsolete”, Proceedings of the PMI Research Conference, 2002, pp. 293-302.</a:t>
            </a:r>
          </a:p>
          <a:p>
            <a:r>
              <a:rPr lang="en-GB" sz="1100" dirty="0"/>
              <a:t>[6] </a:t>
            </a:r>
            <a:r>
              <a:rPr lang="en-GB" sz="1100" dirty="0" err="1"/>
              <a:t>Koskela</a:t>
            </a:r>
            <a:r>
              <a:rPr lang="en-GB" sz="1100" dirty="0"/>
              <a:t>, L., Howell, G. “The Theory of Project Management: Explanation to Novel Methods”, Proceedings IGLC-10, August 2002, </a:t>
            </a:r>
            <a:r>
              <a:rPr lang="en-GB" sz="1100" dirty="0" err="1"/>
              <a:t>Gramado</a:t>
            </a:r>
            <a:r>
              <a:rPr lang="en-GB" sz="1100" dirty="0"/>
              <a:t>, Brazil.</a:t>
            </a:r>
          </a:p>
          <a:p>
            <a:r>
              <a:rPr lang="en-GB" sz="1100" dirty="0"/>
              <a:t>[7] Beck, K. “The Agile Manifesto”, Agile Manifesto website, 2001, http://agilemanifesto.org </a:t>
            </a:r>
          </a:p>
          <a:p>
            <a:r>
              <a:rPr lang="en-GB" sz="1100" dirty="0"/>
              <a:t>[8] Anderson, D. “The Declaration of Interdependence”, 2005, http://www.pmdoi.org/ </a:t>
            </a:r>
          </a:p>
          <a:p>
            <a:endParaRPr lang="en-GB" sz="11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184495-E867-0AEF-FA4F-70DD85CB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References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5A8979-73B8-3366-20A3-0738369FA17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GB" sz="1100" dirty="0"/>
              <a:t>[9] Project Management Institute. A Guide to the Project Management Body of Knowledge, 3rd Edition, Project Management Institute, 2004.</a:t>
            </a:r>
          </a:p>
          <a:p>
            <a:r>
              <a:rPr lang="en-GB" sz="1100" dirty="0"/>
              <a:t>[10] Inman. “The practices of Agile Project Management”, Last Accessed 08-05-2022, http://www.inman.com.au/project_management.htm </a:t>
            </a:r>
          </a:p>
          <a:p>
            <a:r>
              <a:rPr lang="en-GB" sz="1100" dirty="0"/>
              <a:t>[11] Alleman, G. “The characteristics of an Agile Project?” email to Yahoo Groups, Agile Project Management Group, Jan 12th, 2007.</a:t>
            </a:r>
          </a:p>
          <a:p>
            <a:r>
              <a:rPr lang="en-GB" sz="1100" dirty="0"/>
              <a:t>[12] Wysocki, R. Effective Software Project Management, Wiley Publishing, Inc., 2006, 618 p.</a:t>
            </a:r>
          </a:p>
          <a:p>
            <a:r>
              <a:rPr lang="en-GB" sz="1100" dirty="0"/>
              <a:t>[13] Sutherland, J. “The Roots of Scrum: How Japanese Manufacturing Changed Global Software Development Practices” JAOO, </a:t>
            </a:r>
            <a:r>
              <a:rPr lang="en-GB" sz="1100" dirty="0" err="1"/>
              <a:t>Aarthus</a:t>
            </a:r>
            <a:r>
              <a:rPr lang="en-GB" sz="1100" dirty="0"/>
              <a:t>, Denmark, 28 </a:t>
            </a:r>
            <a:r>
              <a:rPr lang="en-GB" sz="1100" dirty="0" err="1"/>
              <a:t>sep</a:t>
            </a:r>
            <a:r>
              <a:rPr lang="en-GB" sz="1100" dirty="0"/>
              <a:t>, 2005. http://jeffsutherland.com/scrum/RootsOfScrumJAOO28Sep2005.pdf </a:t>
            </a:r>
          </a:p>
          <a:p>
            <a:r>
              <a:rPr lang="en-GB" sz="1100" dirty="0"/>
              <a:t>[14] Highsmith, J. Adaptive Software Development: A Collaborative Approach to Managing Complex Systems, Dorset House Publishing, 2000, 358 P.</a:t>
            </a:r>
          </a:p>
          <a:p>
            <a:r>
              <a:rPr lang="en-GB" sz="1100" dirty="0"/>
              <a:t>[15] DeCarlo, D. </a:t>
            </a:r>
            <a:r>
              <a:rPr lang="en-GB" sz="1100" dirty="0" err="1"/>
              <a:t>eXtreme</a:t>
            </a:r>
            <a:r>
              <a:rPr lang="en-GB" sz="1100" dirty="0"/>
              <a:t> Project Management, Jossey-Bass, 2004, 515 p.</a:t>
            </a:r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4904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884AD0-A3BD-0F67-5BB7-4B0E9637A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7200" y="4786604"/>
            <a:ext cx="9372600" cy="1283997"/>
          </a:xfrm>
        </p:spPr>
        <p:txBody>
          <a:bodyPr/>
          <a:lstStyle/>
          <a:p>
            <a:r>
              <a:rPr lang="en-NL" dirty="0"/>
              <a:t>Teamwork makes the dreams work; homo-sapiens. </a:t>
            </a:r>
          </a:p>
          <a:p>
            <a:r>
              <a:rPr lang="en-NL" dirty="0"/>
              <a:t>To manage risks for not solving the problem given the goal and scope of the project.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1FA1EF-FFED-B166-AE00-D5DBF3689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0" y="3564467"/>
            <a:ext cx="9372600" cy="1091509"/>
          </a:xfrm>
        </p:spPr>
        <p:txBody>
          <a:bodyPr/>
          <a:lstStyle/>
          <a:p>
            <a:r>
              <a:rPr lang="en-NL" dirty="0"/>
              <a:t>Why use project management?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4D714-1889-38D5-4ECA-05759300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90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0CD871-0179-A4CC-EFBF-EF6D76DB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3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59E81-0D71-2CDE-90DA-AF55E6C7EF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882" y="1399343"/>
            <a:ext cx="11144922" cy="471498"/>
          </a:xfrm>
        </p:spPr>
        <p:txBody>
          <a:bodyPr/>
          <a:lstStyle/>
          <a:p>
            <a:r>
              <a:rPr lang="en-GB" dirty="0"/>
              <a:t>Project management has changed over the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24831-C05E-B280-EE2E-2C07C438A5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6957" y="1877670"/>
            <a:ext cx="5390199" cy="3888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Driven by:</a:t>
            </a:r>
          </a:p>
          <a:p>
            <a:pPr algn="l"/>
            <a:r>
              <a:rPr lang="en-GB" sz="2000" dirty="0"/>
              <a:t>Globalisation</a:t>
            </a:r>
          </a:p>
          <a:p>
            <a:pPr algn="l"/>
            <a:r>
              <a:rPr lang="en-GB" sz="2000" dirty="0"/>
              <a:t>New technology</a:t>
            </a:r>
          </a:p>
          <a:p>
            <a:pPr algn="l"/>
            <a:r>
              <a:rPr lang="en-GB" sz="2000" dirty="0"/>
              <a:t>Uncertainty</a:t>
            </a:r>
          </a:p>
          <a:p>
            <a:pPr algn="l"/>
            <a:r>
              <a:rPr lang="en-GB" sz="2000" dirty="0"/>
              <a:t>An increasingly complex world</a:t>
            </a:r>
          </a:p>
          <a:p>
            <a:pPr algn="l"/>
            <a:endParaRPr lang="en-GB" sz="2000" dirty="0">
              <a:solidFill>
                <a:schemeClr val="tx2"/>
              </a:solidFill>
              <a:latin typeface="Open Sans Semibold" panose="020B0606030504020204" pitchFamily="34" charset="0"/>
              <a:ea typeface="+mj-ea"/>
              <a:cs typeface="+mj-cs"/>
            </a:endParaRPr>
          </a:p>
          <a:p>
            <a:pPr algn="l"/>
            <a:endParaRPr lang="en-GB" sz="2000" dirty="0">
              <a:solidFill>
                <a:schemeClr val="tx2"/>
              </a:solidFill>
              <a:latin typeface="Open Sans Semibold" panose="020B0606030504020204" pitchFamily="34" charset="0"/>
              <a:ea typeface="+mj-ea"/>
              <a:cs typeface="+mj-cs"/>
            </a:endParaRPr>
          </a:p>
          <a:p>
            <a:pPr algn="l"/>
            <a:endParaRPr lang="en-GB" sz="2000" dirty="0">
              <a:solidFill>
                <a:schemeClr val="tx2"/>
              </a:solidFill>
              <a:latin typeface="Open Sans Semibold" panose="020B0606030504020204" pitchFamily="34" charset="0"/>
              <a:ea typeface="+mj-ea"/>
              <a:cs typeface="+mj-cs"/>
            </a:endParaRPr>
          </a:p>
          <a:p>
            <a:pPr algn="l"/>
            <a:r>
              <a:rPr lang="en-GB" sz="2000" dirty="0">
                <a:solidFill>
                  <a:schemeClr val="tx2"/>
                </a:solidFill>
                <a:latin typeface="Open Sans Semibold" panose="020B0606030504020204" pitchFamily="34" charset="0"/>
                <a:ea typeface="+mj-ea"/>
                <a:cs typeface="+mj-cs"/>
              </a:rPr>
              <a:t>[</a:t>
            </a:r>
            <a:r>
              <a:rPr lang="en-NL" sz="2000" dirty="0">
                <a:solidFill>
                  <a:schemeClr val="tx2"/>
                </a:solidFill>
                <a:latin typeface="Open Sans Semibold" panose="020B0606030504020204" pitchFamily="34" charset="0"/>
                <a:ea typeface="+mj-ea"/>
                <a:cs typeface="+mj-cs"/>
              </a:rPr>
              <a:t>1</a:t>
            </a:r>
            <a:r>
              <a:rPr lang="en-GB" sz="2000" dirty="0">
                <a:solidFill>
                  <a:schemeClr val="tx2"/>
                </a:solidFill>
                <a:latin typeface="Open Sans Semibold" panose="020B0606030504020204" pitchFamily="34" charset="0"/>
                <a:ea typeface="+mj-ea"/>
                <a:cs typeface="+mj-cs"/>
              </a:rPr>
              <a:t>, 2]</a:t>
            </a:r>
            <a:endParaRPr lang="en-US" sz="2000" dirty="0">
              <a:solidFill>
                <a:schemeClr val="tx2"/>
              </a:solidFill>
              <a:latin typeface="Open Sans Semibold" panose="020B0606030504020204" pitchFamily="34" charset="0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0C401C-BE22-DBD4-39CC-8BFBF239FB2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PM n</a:t>
            </a:r>
            <a:r>
              <a:rPr lang="en-GB" dirty="0" err="1"/>
              <a:t>eeds</a:t>
            </a:r>
            <a:r>
              <a:rPr lang="en-GB" dirty="0"/>
              <a:t> more:</a:t>
            </a:r>
          </a:p>
          <a:p>
            <a:r>
              <a:rPr lang="en-GB" dirty="0"/>
              <a:t>Adaptivity</a:t>
            </a:r>
          </a:p>
          <a:p>
            <a:r>
              <a:rPr lang="en-GB" dirty="0"/>
              <a:t>Initiative</a:t>
            </a:r>
          </a:p>
          <a:p>
            <a:r>
              <a:rPr lang="en-GB" dirty="0"/>
              <a:t>Flexibility </a:t>
            </a:r>
          </a:p>
          <a:p>
            <a:r>
              <a:rPr lang="en-GB" dirty="0"/>
              <a:t>Responsiveness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NL" dirty="0">
                <a:sym typeface="Wingdings" panose="05000000000000000000" pitchFamily="2" charset="2"/>
              </a:rPr>
              <a:t> </a:t>
            </a:r>
            <a:r>
              <a:rPr lang="en-GB" dirty="0"/>
              <a:t>Queue Agile project management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A48858-BF2F-DBAB-EC57-63C08092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Management </a:t>
            </a:r>
            <a:r>
              <a:rPr lang="en-NL" dirty="0"/>
              <a:t>(PM)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6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8A26114-C70A-1045-B928-7E9DEFEB56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Nowadays</a:t>
            </a:r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4013CABD-8215-8049-872C-2247EFA098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9256" y="1966337"/>
            <a:ext cx="11144920" cy="373589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Organisation/Team:</a:t>
            </a:r>
          </a:p>
          <a:p>
            <a:r>
              <a:rPr lang="en-GB" dirty="0"/>
              <a:t>Distribute responsibility and initiative across the organisation/team [</a:t>
            </a:r>
            <a:r>
              <a:rPr lang="en-NL" dirty="0"/>
              <a:t>3</a:t>
            </a:r>
            <a:r>
              <a:rPr lang="en-GB" dirty="0"/>
              <a:t>]</a:t>
            </a:r>
          </a:p>
          <a:p>
            <a:r>
              <a:rPr lang="en-GB" dirty="0"/>
              <a:t>Local response: team members need more autonomy to respond to changing conditions and emerging problems in the project system [</a:t>
            </a:r>
            <a:r>
              <a:rPr lang="en-NL" dirty="0"/>
              <a:t>3</a:t>
            </a:r>
            <a:r>
              <a:rPr lang="en-GB" dirty="0"/>
              <a:t>, </a:t>
            </a:r>
            <a:r>
              <a:rPr lang="en-NL" dirty="0"/>
              <a:t>4</a:t>
            </a:r>
            <a:r>
              <a:rPr lang="en-GB" dirty="0"/>
              <a:t>]</a:t>
            </a:r>
          </a:p>
          <a:p>
            <a:r>
              <a:rPr lang="en-GB" dirty="0"/>
              <a:t>Value-driven: </a:t>
            </a:r>
            <a:r>
              <a:rPr lang="en-GB" b="1" dirty="0"/>
              <a:t>value creation drive structure from which processes emerge</a:t>
            </a:r>
            <a:r>
              <a:rPr lang="en-GB" dirty="0"/>
              <a:t> (In successful organisations)</a:t>
            </a:r>
          </a:p>
          <a:p>
            <a:r>
              <a:rPr lang="en-GB" dirty="0"/>
              <a:t>Peer/expert review (rational) vs. Leadership review (satisfy demands)</a:t>
            </a:r>
          </a:p>
          <a:p>
            <a:pPr marL="0" indent="0">
              <a:buNone/>
            </a:pPr>
            <a:r>
              <a:rPr lang="en-GB" dirty="0"/>
              <a:t>e.g. </a:t>
            </a:r>
            <a:r>
              <a:rPr lang="en-GB" dirty="0" err="1"/>
              <a:t>Lockeed</a:t>
            </a:r>
            <a:r>
              <a:rPr lang="en-GB" dirty="0"/>
              <a:t> Martin, NASA</a:t>
            </a:r>
          </a:p>
          <a:p>
            <a:endParaRPr lang="en-GB" dirty="0"/>
          </a:p>
          <a:p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9EFD80A-BD39-E443-B3AE-61D6EEB7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management</a:t>
            </a:r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C0E6F2AA-432C-0142-A3F8-FAC53D1F0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01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220567-AB7A-EB45-8C2A-AE1742D939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Past vs modern 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29D8F69-4578-6640-BBD2-357271BD511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Traditional: [</a:t>
            </a:r>
            <a:r>
              <a:rPr lang="en-NL" dirty="0"/>
              <a:t>4</a:t>
            </a:r>
            <a:r>
              <a:rPr lang="en-GB" dirty="0"/>
              <a:t>, 5]</a:t>
            </a:r>
          </a:p>
          <a:p>
            <a:r>
              <a:rPr lang="en-GB" dirty="0"/>
              <a:t>Hierarchical</a:t>
            </a:r>
          </a:p>
          <a:p>
            <a:r>
              <a:rPr lang="en-GB" dirty="0"/>
              <a:t>Linear</a:t>
            </a:r>
          </a:p>
          <a:p>
            <a:r>
              <a:rPr lang="en-GB" dirty="0"/>
              <a:t>Command-and-control leadership </a:t>
            </a:r>
          </a:p>
          <a:p>
            <a:r>
              <a:rPr lang="en-GB" dirty="0"/>
              <a:t>Satisfy leadership demands</a:t>
            </a:r>
          </a:p>
          <a:p>
            <a:r>
              <a:rPr lang="en-GB" dirty="0"/>
              <a:t>Maintain control and oversight</a:t>
            </a:r>
          </a:p>
          <a:p>
            <a:r>
              <a:rPr lang="en-GB" dirty="0"/>
              <a:t>Management as directing to:</a:t>
            </a:r>
          </a:p>
          <a:p>
            <a:r>
              <a:rPr lang="en-GB" dirty="0"/>
              <a:t>Execute: dispatching orders</a:t>
            </a:r>
          </a:p>
          <a:p>
            <a:r>
              <a:rPr lang="en-GB" dirty="0"/>
              <a:t>Control: thermostat model/sign-off leadership </a:t>
            </a:r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7A9E4492-438F-414D-8C15-4C43B62B468C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Agile: [5, 6]</a:t>
            </a:r>
          </a:p>
          <a:p>
            <a:r>
              <a:rPr lang="en-GB" dirty="0"/>
              <a:t>Collaborative </a:t>
            </a:r>
          </a:p>
          <a:p>
            <a:r>
              <a:rPr lang="en-GB" dirty="0"/>
              <a:t>Flexible and adaptive</a:t>
            </a:r>
          </a:p>
          <a:p>
            <a:r>
              <a:rPr lang="en-GB" dirty="0"/>
              <a:t>Incomplete Leader</a:t>
            </a:r>
          </a:p>
          <a:p>
            <a:r>
              <a:rPr lang="en-GB" dirty="0"/>
              <a:t>Create value </a:t>
            </a:r>
          </a:p>
          <a:p>
            <a:r>
              <a:rPr lang="en-GB" dirty="0"/>
              <a:t>Generate flow: progress </a:t>
            </a:r>
          </a:p>
          <a:p>
            <a:r>
              <a:rPr lang="en-GB" dirty="0"/>
              <a:t>Management as organising to:</a:t>
            </a:r>
          </a:p>
          <a:p>
            <a:r>
              <a:rPr lang="en-GB" dirty="0"/>
              <a:t>Execute: language-action perspective (justify rationally)</a:t>
            </a:r>
          </a:p>
          <a:p>
            <a:r>
              <a:rPr lang="en-GB" dirty="0"/>
              <a:t>Control : scientific experimentation 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EC63F8F-10D5-FF4C-B026-02D9AE11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management </a:t>
            </a:r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094E232-CF2A-2245-92FF-D886B786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91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91B4A7-493B-B800-3D51-A3EBF394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6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E30B7-3E15-2ECE-A094-95800ED4FC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Models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BA5C-F6F1-AE66-8111-DEC5428B25C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Why apply a model? Why don’t we just build?</a:t>
            </a:r>
          </a:p>
          <a:p>
            <a:r>
              <a:rPr lang="en-GB" dirty="0"/>
              <a:t>Context and collaboration: Models provide a common language and framework creating a shared reality which enables communication within and between projects.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do we create a common language and framework, by following the ideas and principles in the:</a:t>
            </a:r>
          </a:p>
          <a:p>
            <a:r>
              <a:rPr lang="en-GB" dirty="0"/>
              <a:t>Agile Manifesto [</a:t>
            </a:r>
            <a:r>
              <a:rPr lang="en-NL" dirty="0"/>
              <a:t>7</a:t>
            </a:r>
            <a:r>
              <a:rPr lang="en-GB" dirty="0"/>
              <a:t>]</a:t>
            </a:r>
          </a:p>
          <a:p>
            <a:r>
              <a:rPr lang="en-GB" dirty="0"/>
              <a:t>Declaration of Interdependence [</a:t>
            </a:r>
            <a:r>
              <a:rPr lang="en-NL" dirty="0"/>
              <a:t>8</a:t>
            </a:r>
            <a:r>
              <a:rPr lang="en-GB" dirty="0"/>
              <a:t>]</a:t>
            </a:r>
            <a:endParaRPr lang="en-NL" dirty="0"/>
          </a:p>
          <a:p>
            <a:pPr marL="0" indent="0">
              <a:buNone/>
            </a:pPr>
            <a:r>
              <a:rPr lang="en-NL" dirty="0"/>
              <a:t>For agile that is.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Or for Traditional: the PMBOK Guidebook [9]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2654E4-F0B4-8641-A88C-A806CD64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Management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9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22E9F4-F273-9349-B925-63D0F125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7</a:t>
            </a:fld>
            <a:endParaRPr lang="nl-NL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10A2AA-84AE-C8D3-EBFA-C8D90FBD1F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Principle</a:t>
            </a:r>
            <a:r>
              <a:rPr lang="en-NL" dirty="0"/>
              <a:t>s</a:t>
            </a:r>
            <a:r>
              <a:rPr lang="en-GB" dirty="0"/>
              <a:t> and ideas to choose* from: bite-sized</a:t>
            </a:r>
            <a:endParaRPr lang="en-US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10FA99E-143A-EC49-8FAF-92762E128EC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Practises [</a:t>
            </a:r>
            <a:r>
              <a:rPr lang="en-NL" dirty="0"/>
              <a:t>10</a:t>
            </a:r>
            <a:r>
              <a:rPr lang="en-GB" dirty="0"/>
              <a:t>], concrete/pragmatic:</a:t>
            </a:r>
          </a:p>
          <a:p>
            <a:r>
              <a:rPr lang="en-GB" sz="1600" dirty="0"/>
              <a:t>Assume simplicity </a:t>
            </a:r>
          </a:p>
          <a:p>
            <a:r>
              <a:rPr lang="en-GB" sz="1600" dirty="0"/>
              <a:t>Embrace change</a:t>
            </a:r>
          </a:p>
          <a:p>
            <a:r>
              <a:rPr lang="en-GB" sz="1600" dirty="0"/>
              <a:t>Enable and focus on the next effort </a:t>
            </a:r>
          </a:p>
          <a:p>
            <a:r>
              <a:rPr lang="en-GB" sz="1600" dirty="0"/>
              <a:t>Incrementally change</a:t>
            </a:r>
          </a:p>
          <a:p>
            <a:r>
              <a:rPr lang="en-GB" sz="1600" dirty="0"/>
              <a:t>Maximise value</a:t>
            </a:r>
          </a:p>
          <a:p>
            <a:r>
              <a:rPr lang="en-GB" sz="1600" dirty="0"/>
              <a:t>Manage with a purpose, question actions</a:t>
            </a:r>
          </a:p>
          <a:p>
            <a:r>
              <a:rPr lang="en-GB" sz="1600" dirty="0"/>
              <a:t>Project manager must manage the </a:t>
            </a:r>
            <a:r>
              <a:rPr lang="en-GB" sz="1600" dirty="0" err="1"/>
              <a:t>projectand</a:t>
            </a:r>
            <a:r>
              <a:rPr lang="en-GB" sz="1600" dirty="0"/>
              <a:t> process boundaries </a:t>
            </a:r>
          </a:p>
          <a:p>
            <a:r>
              <a:rPr lang="en-GB" sz="1600" dirty="0"/>
              <a:t>Rapid feedback to all stakeholders</a:t>
            </a:r>
          </a:p>
          <a:p>
            <a:r>
              <a:rPr lang="en-GB" sz="1600" dirty="0"/>
              <a:t>Quality deliverables </a:t>
            </a:r>
          </a:p>
          <a:p>
            <a:r>
              <a:rPr lang="en-GB" sz="1600" dirty="0"/>
              <a:t>Create documentation based on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7D625-BDB6-D417-E3C7-B1F25AABA2E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Practices [</a:t>
            </a:r>
            <a:r>
              <a:rPr lang="en-NL" dirty="0"/>
              <a:t>11</a:t>
            </a:r>
            <a:r>
              <a:rPr lang="en-GB" dirty="0"/>
              <a:t>], perspective/process:</a:t>
            </a:r>
          </a:p>
          <a:p>
            <a:r>
              <a:rPr lang="en-GB" sz="1600" dirty="0"/>
              <a:t>Think in incremental deliverables</a:t>
            </a:r>
          </a:p>
          <a:p>
            <a:r>
              <a:rPr lang="en-GB" sz="1600" dirty="0"/>
              <a:t>Get the customer to have some skin in the game</a:t>
            </a:r>
          </a:p>
          <a:p>
            <a:r>
              <a:rPr lang="en-GB" sz="1600" dirty="0"/>
              <a:t>Never have breakage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have </a:t>
            </a:r>
            <a:r>
              <a:rPr lang="en-GB" sz="1600" dirty="0" err="1"/>
              <a:t>continously</a:t>
            </a:r>
            <a:r>
              <a:rPr lang="en-GB" sz="1600" dirty="0"/>
              <a:t> QA at everything through assurances </a:t>
            </a:r>
          </a:p>
          <a:p>
            <a:r>
              <a:rPr lang="en-GB" sz="1600" dirty="0"/>
              <a:t>State up front requirements are fluid </a:t>
            </a:r>
            <a:r>
              <a:rPr lang="en-NL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build the processes around fluid requirements </a:t>
            </a:r>
          </a:p>
          <a:p>
            <a:r>
              <a:rPr lang="en-NL" sz="1600" dirty="0"/>
              <a:t>Streamline c</a:t>
            </a:r>
            <a:r>
              <a:rPr lang="en-GB" sz="1600" dirty="0" err="1"/>
              <a:t>ommunicat</a:t>
            </a:r>
            <a:r>
              <a:rPr lang="en-NL" sz="1600" dirty="0"/>
              <a:t>ion </a:t>
            </a:r>
            <a:r>
              <a:rPr lang="en-NL" sz="1600" dirty="0">
                <a:sym typeface="Wingdings" panose="05000000000000000000" pitchFamily="2" charset="2"/>
              </a:rPr>
              <a:t> </a:t>
            </a:r>
            <a:r>
              <a:rPr lang="en-GB" sz="1600" dirty="0"/>
              <a:t>Emphasise and value </a:t>
            </a:r>
            <a:r>
              <a:rPr lang="en-NL" sz="1600" dirty="0"/>
              <a:t>b</a:t>
            </a:r>
            <a:r>
              <a:rPr lang="en-GB" sz="1600" dirty="0" err="1"/>
              <a:t>oth</a:t>
            </a:r>
            <a:r>
              <a:rPr lang="en-GB" sz="1600" dirty="0"/>
              <a:t> the human element</a:t>
            </a:r>
            <a:endParaRPr lang="en-NL" sz="1600" dirty="0"/>
          </a:p>
          <a:p>
            <a:endParaRPr lang="en-NL" sz="1600" dirty="0"/>
          </a:p>
          <a:p>
            <a:endParaRPr lang="en-NL" sz="1600" dirty="0"/>
          </a:p>
          <a:p>
            <a:pPr marL="0" indent="0">
              <a:buNone/>
            </a:pPr>
            <a:r>
              <a:rPr lang="en-NL" sz="1400" dirty="0"/>
              <a:t>* Agile is not about hard- and fast-rules which work in all situations but about selecting principles which work together well to create an emergent structure and behaviour to create an effective organisation/team</a:t>
            </a:r>
            <a:endParaRPr lang="en-US" sz="14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C845318-D328-9D4A-AB47-AA3BF8EC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Agile project management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8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22E9F4-F273-9349-B925-63D0F125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8</a:t>
            </a:fld>
            <a:endParaRPr lang="nl-NL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10A2AA-84AE-C8D3-EBFA-C8D90FBD1F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NL" dirty="0"/>
              <a:t>Organising </a:t>
            </a:r>
            <a:r>
              <a:rPr lang="en-GB" dirty="0"/>
              <a:t>principle</a:t>
            </a:r>
            <a:r>
              <a:rPr lang="en-NL" dirty="0"/>
              <a:t>s</a:t>
            </a:r>
            <a:r>
              <a:rPr lang="en-GB" dirty="0"/>
              <a:t> and ideas</a:t>
            </a:r>
            <a:r>
              <a:rPr lang="en-NL" dirty="0"/>
              <a:t> [2]:</a:t>
            </a:r>
            <a:endParaRPr lang="en-US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10FA99E-143A-EC49-8FAF-92762E128EC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These are patterns; repetitive structures given certain conditions, which can be helpful to structure your team, organisation and project.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There are 3 elements/categories</a:t>
            </a:r>
            <a:r>
              <a:rPr lang="en-GB" dirty="0"/>
              <a:t>:</a:t>
            </a:r>
          </a:p>
          <a:p>
            <a:r>
              <a:rPr lang="en-NL" sz="1600" dirty="0"/>
              <a:t>Communication</a:t>
            </a:r>
          </a:p>
          <a:p>
            <a:r>
              <a:rPr lang="en-NL" sz="1600" dirty="0"/>
              <a:t>Coordination</a:t>
            </a:r>
          </a:p>
          <a:p>
            <a:r>
              <a:rPr lang="en-NL" sz="1600" dirty="0"/>
              <a:t>Control</a:t>
            </a:r>
            <a:endParaRPr lang="en-GB" sz="1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7D625-BDB6-D417-E3C7-B1F25AABA2E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These elements/categories can be filled with patterns which can be ordered under the following categories:</a:t>
            </a:r>
            <a:endParaRPr lang="en-GB" dirty="0"/>
          </a:p>
          <a:p>
            <a:r>
              <a:rPr lang="en-GB" sz="1600" dirty="0"/>
              <a:t>P</a:t>
            </a:r>
            <a:r>
              <a:rPr lang="en-NL" sz="1600" dirty="0" err="1"/>
              <a:t>rocesses</a:t>
            </a:r>
            <a:endParaRPr lang="en-NL" sz="1600" dirty="0"/>
          </a:p>
          <a:p>
            <a:r>
              <a:rPr lang="en-NL" sz="1600" dirty="0"/>
              <a:t>Best Practices</a:t>
            </a:r>
          </a:p>
          <a:p>
            <a:r>
              <a:rPr lang="en-NL" sz="1600" dirty="0"/>
              <a:t>Factors</a:t>
            </a:r>
          </a:p>
          <a:p>
            <a:r>
              <a:rPr lang="en-NL" sz="1600" dirty="0"/>
              <a:t>Tools</a:t>
            </a:r>
          </a:p>
          <a:p>
            <a:r>
              <a:rPr lang="en-NL" sz="1600" dirty="0"/>
              <a:t>Techniques</a:t>
            </a:r>
          </a:p>
          <a:p>
            <a:endParaRPr lang="en-NL" sz="1600" dirty="0"/>
          </a:p>
          <a:p>
            <a:pPr marL="0" indent="0">
              <a:buNone/>
            </a:pPr>
            <a:r>
              <a:rPr lang="en-NL" sz="1400" dirty="0"/>
              <a:t>... </a:t>
            </a:r>
            <a:r>
              <a:rPr lang="en-US" sz="1400" dirty="0"/>
              <a:t>L</a:t>
            </a:r>
            <a:r>
              <a:rPr lang="en-NL" sz="1400" dirty="0" err="1"/>
              <a:t>ike</a:t>
            </a:r>
            <a:r>
              <a:rPr lang="en-NL" sz="1400" dirty="0"/>
              <a:t> those principles and ideas on the previous slide</a:t>
            </a:r>
            <a:endParaRPr lang="en-US" sz="14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C845318-D328-9D4A-AB47-AA3BF8EC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6095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93B9AA-4CE5-400A-4739-A7EFB4E1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878E-6624-8940-965B-E61AF946BCDB}" type="slidenum">
              <a:rPr lang="nl-NL" smtClean="0"/>
              <a:t>9</a:t>
            </a:fld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0CAE5-9A78-C4ED-7EA7-422F73EF17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881" y="1399343"/>
            <a:ext cx="11817670" cy="471498"/>
          </a:xfrm>
        </p:spPr>
        <p:txBody>
          <a:bodyPr/>
          <a:lstStyle/>
          <a:p>
            <a:r>
              <a:rPr lang="en-NL" dirty="0"/>
              <a:t>Starting point: What characteristics does your project have? 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14922B-476D-3F1A-177F-EDB6C54F268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707576" y="1915337"/>
            <a:ext cx="4787821" cy="411224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13E8F9-CF1D-0F56-FE43-46030D58DBF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NL" dirty="0"/>
              <a:t>Goal clear &amp; Solution clear? </a:t>
            </a:r>
          </a:p>
          <a:p>
            <a:pPr marL="457200" lvl="1" indent="0">
              <a:buNone/>
            </a:pPr>
            <a:r>
              <a:rPr lang="en-NL" dirty="0">
                <a:sym typeface="Wingdings" panose="05000000000000000000" pitchFamily="2" charset="2"/>
              </a:rPr>
              <a:t> Linear/Traditional PM strategy</a:t>
            </a:r>
          </a:p>
          <a:p>
            <a:r>
              <a:rPr lang="en-NL" dirty="0"/>
              <a:t> Goal clear &amp; Solution clear? </a:t>
            </a:r>
          </a:p>
          <a:p>
            <a:pPr marL="457200" lvl="1" indent="0">
              <a:buNone/>
            </a:pPr>
            <a:r>
              <a:rPr lang="en-NL" dirty="0">
                <a:sym typeface="Wingdings" panose="05000000000000000000" pitchFamily="2" charset="2"/>
              </a:rPr>
              <a:t> Incremental PM strategy</a:t>
            </a:r>
          </a:p>
          <a:p>
            <a:r>
              <a:rPr lang="en-NL" dirty="0"/>
              <a:t>Goal clear &amp; Solution not clear? </a:t>
            </a:r>
          </a:p>
          <a:p>
            <a:pPr marL="457200" lvl="1" indent="0">
              <a:buNone/>
            </a:pPr>
            <a:r>
              <a:rPr lang="en-NL" dirty="0">
                <a:sym typeface="Wingdings" panose="05000000000000000000" pitchFamily="2" charset="2"/>
              </a:rPr>
              <a:t> Iterative PM strategy</a:t>
            </a:r>
          </a:p>
          <a:p>
            <a:r>
              <a:rPr lang="en-NL" dirty="0"/>
              <a:t>Goal partially clear &amp; not Solution clear? </a:t>
            </a:r>
          </a:p>
          <a:p>
            <a:pPr marL="457200" lvl="1" indent="0">
              <a:buNone/>
            </a:pPr>
            <a:r>
              <a:rPr lang="en-NL" dirty="0">
                <a:sym typeface="Wingdings" panose="05000000000000000000" pitchFamily="2" charset="2"/>
              </a:rPr>
              <a:t> Adaptive PM strategy</a:t>
            </a:r>
          </a:p>
          <a:p>
            <a:r>
              <a:rPr lang="en-NL" dirty="0"/>
              <a:t>Goal not clear &amp; not Solution clear?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NL" dirty="0">
                <a:sym typeface="Wingdings" panose="05000000000000000000" pitchFamily="2" charset="2"/>
              </a:rPr>
              <a:t>Extreme PM strategy</a:t>
            </a:r>
          </a:p>
          <a:p>
            <a:pPr marL="457200" lvl="1" indent="0">
              <a:buNone/>
            </a:pPr>
            <a:r>
              <a:rPr lang="en-NL" dirty="0">
                <a:sym typeface="Wingdings" panose="05000000000000000000" pitchFamily="2" charset="2"/>
              </a:rPr>
              <a:t>[2,12]</a:t>
            </a:r>
          </a:p>
          <a:p>
            <a:pPr marL="457200" lvl="1" indent="0">
              <a:buNone/>
            </a:pPr>
            <a:endParaRPr lang="en-NL" dirty="0">
              <a:sym typeface="Wingdings" panose="05000000000000000000" pitchFamily="2" charset="2"/>
            </a:endParaRPr>
          </a:p>
          <a:p>
            <a:endParaRPr lang="en-NL" dirty="0"/>
          </a:p>
          <a:p>
            <a:r>
              <a:rPr lang="en-NL" dirty="0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6BEBF7-F723-2195-F2B1-B02518C3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project management</a:t>
            </a:r>
            <a:r>
              <a:rPr lang="en-NL" dirty="0"/>
              <a:t> [1]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044670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IDE">
  <a:themeElements>
    <a:clrScheme name="Aangepast 2">
      <a:dk1>
        <a:srgbClr val="000000"/>
      </a:dk1>
      <a:lt1>
        <a:srgbClr val="FFFFFF"/>
      </a:lt1>
      <a:dk2>
        <a:srgbClr val="0E3D67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as Powerpoint.pptx" id="{E1222238-079D-4974-8536-DE896AF598CD}" vid="{74072DD1-003A-498D-805F-6F12813DF1F1}"/>
    </a:ext>
  </a:extLst>
</a:theme>
</file>

<file path=ppt/theme/theme2.xml><?xml version="1.0" encoding="utf-8"?>
<a:theme xmlns:a="http://schemas.openxmlformats.org/drawingml/2006/main" name="TEXT SLIDE">
  <a:themeElements>
    <a:clrScheme name="BUas Thema">
      <a:dk1>
        <a:srgbClr val="000000"/>
      </a:dk1>
      <a:lt1>
        <a:srgbClr val="FFFFFF"/>
      </a:lt1>
      <a:dk2>
        <a:srgbClr val="0E3D67"/>
      </a:dk2>
      <a:lt2>
        <a:srgbClr val="E7E6E6"/>
      </a:lt2>
      <a:accent1>
        <a:srgbClr val="00B7ED"/>
      </a:accent1>
      <a:accent2>
        <a:srgbClr val="EC7C30"/>
      </a:accent2>
      <a:accent3>
        <a:srgbClr val="FDFFFE"/>
      </a:accent3>
      <a:accent4>
        <a:srgbClr val="FDFFFE"/>
      </a:accent4>
      <a:accent5>
        <a:srgbClr val="FDFFFE"/>
      </a:accent5>
      <a:accent6>
        <a:srgbClr val="FDFFFE"/>
      </a:accent6>
      <a:hlink>
        <a:srgbClr val="FDFFFE"/>
      </a:hlink>
      <a:folHlink>
        <a:srgbClr val="EC7C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as Powerpoint.pptx" id="{E1222238-079D-4974-8536-DE896AF598CD}" vid="{858C82BB-7DD2-4828-892B-C2A10CE3C94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F1F1ABCFD2BE4B8B1E750B442EF574" ma:contentTypeVersion="2" ma:contentTypeDescription="Create a new document." ma:contentTypeScope="" ma:versionID="f78758d6ec3b867ff54b7744096547eb">
  <xsd:schema xmlns:xsd="http://www.w3.org/2001/XMLSchema" xmlns:xs="http://www.w3.org/2001/XMLSchema" xmlns:p="http://schemas.microsoft.com/office/2006/metadata/properties" xmlns:ns2="b1572d76-2e15-45e0-bdfb-8acd0010a487" targetNamespace="http://schemas.microsoft.com/office/2006/metadata/properties" ma:root="true" ma:fieldsID="aece07dbd7acb675b5546ae81a97f793" ns2:_="">
    <xsd:import namespace="b1572d76-2e15-45e0-bdfb-8acd0010a4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72d76-2e15-45e0-bdfb-8acd0010a4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DE96B7-2B32-41BB-94C3-26DDC5AA14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240458-943A-4542-93C2-5CB679B2509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1572d76-2e15-45e0-bdfb-8acd0010a48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080B34-2E67-4CAF-8EF6-72F240EC50BC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BUas Powerpoint</Template>
  <TotalTime>0</TotalTime>
  <Words>2162</Words>
  <Application>Microsoft Office PowerPoint</Application>
  <PresentationFormat>Widescreen</PresentationFormat>
  <Paragraphs>250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Open Sans</vt:lpstr>
      <vt:lpstr>Open Sans Semibold</vt:lpstr>
      <vt:lpstr>Open Sans Semibold</vt:lpstr>
      <vt:lpstr>Wingdings</vt:lpstr>
      <vt:lpstr>TITLE SIDE</vt:lpstr>
      <vt:lpstr>TEXT SLIDE</vt:lpstr>
      <vt:lpstr>Agile Project Management Methodologies</vt:lpstr>
      <vt:lpstr>Why use project management?</vt:lpstr>
      <vt:lpstr>Project Management (PM)</vt:lpstr>
      <vt:lpstr>Project management</vt:lpstr>
      <vt:lpstr>Project management </vt:lpstr>
      <vt:lpstr>Project Management </vt:lpstr>
      <vt:lpstr>Agile project management </vt:lpstr>
      <vt:lpstr>Agile project management </vt:lpstr>
      <vt:lpstr>Agile project management [1] </vt:lpstr>
      <vt:lpstr>Agile project management [1] </vt:lpstr>
      <vt:lpstr>Agile project management [1] </vt:lpstr>
      <vt:lpstr>Agile project management [1] </vt:lpstr>
      <vt:lpstr>Agile project management [1] </vt:lpstr>
      <vt:lpstr>Agile project management [1] </vt:lpstr>
      <vt:lpstr>Agile project management [1] </vt:lpstr>
      <vt:lpstr>So what will we use?</vt:lpstr>
      <vt:lpstr>SCRUM! 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Heijligers, Bram</dc:creator>
  <cp:lastModifiedBy>Heijligers, Bram</cp:lastModifiedBy>
  <cp:revision>19</cp:revision>
  <dcterms:created xsi:type="dcterms:W3CDTF">2022-04-19T12:28:30Z</dcterms:created>
  <dcterms:modified xsi:type="dcterms:W3CDTF">2022-05-09T06:53:24Z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0x01010054F1F1ABCFD2BE4B8B1E750B442EF574</vt:lpwstr>
  </property>
</Properties>
</file>